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arykate"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png" Type="http://schemas.openxmlformats.org/officeDocument/2006/relationships/image"/><Relationship Id="rId12" Target="../media/image61.png" Type="http://schemas.openxmlformats.org/officeDocument/2006/relationships/image"/><Relationship Id="rId13" Target="../media/image62.png" Type="http://schemas.openxmlformats.org/officeDocument/2006/relationships/image"/><Relationship Id="rId14" Target="../media/image63.png" Type="http://schemas.openxmlformats.org/officeDocument/2006/relationships/image"/><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56.pn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png" Type="http://schemas.openxmlformats.org/officeDocument/2006/relationships/image"/><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 Id="rId9" Target="../media/image6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72.png" Type="http://schemas.openxmlformats.org/officeDocument/2006/relationships/image"/><Relationship Id="rId14" Target="../media/image73.pn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72.png" Type="http://schemas.openxmlformats.org/officeDocument/2006/relationships/image"/><Relationship Id="rId14" Target="../media/image73.pn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17" Target="../media/image74.pn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72.pn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75.png" Type="http://schemas.openxmlformats.org/officeDocument/2006/relationships/image"/><Relationship Id="rId17" Target="../media/image76.pn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72.pn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 Id="rId9" Target="../media/image7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84.png" Type="http://schemas.openxmlformats.org/officeDocument/2006/relationships/image"/><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80.png" Type="http://schemas.openxmlformats.org/officeDocument/2006/relationships/image"/><Relationship Id="rId8" Target="../media/image81.png" Type="http://schemas.openxmlformats.org/officeDocument/2006/relationships/image"/><Relationship Id="rId9" Target="../media/image8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86.png" Type="http://schemas.openxmlformats.org/officeDocument/2006/relationships/image"/><Relationship Id="rId14" Target="../media/image87.svg" Type="http://schemas.openxmlformats.org/officeDocument/2006/relationships/image"/><Relationship Id="rId15" Target="../media/image26.png" Type="http://schemas.openxmlformats.org/officeDocument/2006/relationships/image"/><Relationship Id="rId16" Target="../media/image27.svg" Type="http://schemas.openxmlformats.org/officeDocument/2006/relationships/image"/><Relationship Id="rId2" Target="../media/image8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48.pn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49.pn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50.pn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5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5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356195">
            <a:off x="3034168" y="2503233"/>
            <a:ext cx="12239367" cy="3973830"/>
          </a:xfrm>
          <a:prstGeom prst="rect">
            <a:avLst/>
          </a:prstGeom>
        </p:spPr>
        <p:txBody>
          <a:bodyPr anchor="t" rtlCol="false" tIns="0" lIns="0" bIns="0" rIns="0">
            <a:spAutoFit/>
          </a:bodyPr>
          <a:lstStyle/>
          <a:p>
            <a:pPr algn="ctr">
              <a:lnSpc>
                <a:spcPts val="15330"/>
              </a:lnSpc>
            </a:pPr>
            <a:r>
              <a:rPr lang="en-US" sz="14600">
                <a:solidFill>
                  <a:srgbClr val="FFFFFF"/>
                </a:solidFill>
                <a:latin typeface="Marykate"/>
                <a:ea typeface="Marykate"/>
                <a:cs typeface="Marykate"/>
                <a:sym typeface="Marykate"/>
              </a:rPr>
              <a:t>STUDENT PERFORMANCE </a:t>
            </a:r>
          </a:p>
        </p:txBody>
      </p:sp>
      <p:sp>
        <p:nvSpPr>
          <p:cNvPr name="Freeform 4" id="4"/>
          <p:cNvSpPr/>
          <p:nvPr/>
        </p:nvSpPr>
        <p:spPr>
          <a:xfrm flipH="false" flipV="false" rot="-1606697">
            <a:off x="4581734" y="1504256"/>
            <a:ext cx="2529194" cy="1756640"/>
          </a:xfrm>
          <a:custGeom>
            <a:avLst/>
            <a:gdLst/>
            <a:ahLst/>
            <a:cxnLst/>
            <a:rect r="r" b="b" t="t" l="l"/>
            <a:pathLst>
              <a:path h="1756640" w="2529194">
                <a:moveTo>
                  <a:pt x="0" y="0"/>
                </a:moveTo>
                <a:lnTo>
                  <a:pt x="2529194" y="0"/>
                </a:lnTo>
                <a:lnTo>
                  <a:pt x="2529194" y="1756640"/>
                </a:lnTo>
                <a:lnTo>
                  <a:pt x="0" y="17566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529733">
            <a:off x="11918952" y="2008243"/>
            <a:ext cx="1923921" cy="1998106"/>
          </a:xfrm>
          <a:custGeom>
            <a:avLst/>
            <a:gdLst/>
            <a:ahLst/>
            <a:cxnLst/>
            <a:rect r="r" b="b" t="t" l="l"/>
            <a:pathLst>
              <a:path h="1998106" w="1923921">
                <a:moveTo>
                  <a:pt x="0" y="0"/>
                </a:moveTo>
                <a:lnTo>
                  <a:pt x="1923921" y="0"/>
                </a:lnTo>
                <a:lnTo>
                  <a:pt x="1923921" y="1998106"/>
                </a:lnTo>
                <a:lnTo>
                  <a:pt x="0" y="19981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988866">
            <a:off x="14830863" y="8565648"/>
            <a:ext cx="1620141" cy="2085728"/>
          </a:xfrm>
          <a:custGeom>
            <a:avLst/>
            <a:gdLst/>
            <a:ahLst/>
            <a:cxnLst/>
            <a:rect r="r" b="b" t="t" l="l"/>
            <a:pathLst>
              <a:path h="2085728" w="1620141">
                <a:moveTo>
                  <a:pt x="0" y="0"/>
                </a:moveTo>
                <a:lnTo>
                  <a:pt x="1620141" y="0"/>
                </a:lnTo>
                <a:lnTo>
                  <a:pt x="1620141" y="2085728"/>
                </a:lnTo>
                <a:lnTo>
                  <a:pt x="0" y="208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9082042">
            <a:off x="14523582" y="-331886"/>
            <a:ext cx="4019763" cy="3157341"/>
          </a:xfrm>
          <a:custGeom>
            <a:avLst/>
            <a:gdLst/>
            <a:ahLst/>
            <a:cxnLst/>
            <a:rect r="r" b="b" t="t" l="l"/>
            <a:pathLst>
              <a:path h="3157341" w="4019763">
                <a:moveTo>
                  <a:pt x="0" y="0"/>
                </a:moveTo>
                <a:lnTo>
                  <a:pt x="4019762" y="0"/>
                </a:lnTo>
                <a:lnTo>
                  <a:pt x="4019762" y="3157341"/>
                </a:lnTo>
                <a:lnTo>
                  <a:pt x="0" y="31573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846457">
            <a:off x="-1158868" y="-615397"/>
            <a:ext cx="3651725" cy="3874509"/>
          </a:xfrm>
          <a:custGeom>
            <a:avLst/>
            <a:gdLst/>
            <a:ahLst/>
            <a:cxnLst/>
            <a:rect r="r" b="b" t="t" l="l"/>
            <a:pathLst>
              <a:path h="3874509" w="3651725">
                <a:moveTo>
                  <a:pt x="0" y="0"/>
                </a:moveTo>
                <a:lnTo>
                  <a:pt x="3651724" y="0"/>
                </a:lnTo>
                <a:lnTo>
                  <a:pt x="3651724" y="3874509"/>
                </a:lnTo>
                <a:lnTo>
                  <a:pt x="0" y="38745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3083284">
            <a:off x="10148253" y="158175"/>
            <a:ext cx="1407937" cy="1210826"/>
          </a:xfrm>
          <a:custGeom>
            <a:avLst/>
            <a:gdLst/>
            <a:ahLst/>
            <a:cxnLst/>
            <a:rect r="r" b="b" t="t" l="l"/>
            <a:pathLst>
              <a:path h="1210826" w="1407937">
                <a:moveTo>
                  <a:pt x="0" y="0"/>
                </a:moveTo>
                <a:lnTo>
                  <a:pt x="1407937" y="0"/>
                </a:lnTo>
                <a:lnTo>
                  <a:pt x="1407937" y="1210825"/>
                </a:lnTo>
                <a:lnTo>
                  <a:pt x="0" y="121082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7978386">
            <a:off x="15660387" y="7691615"/>
            <a:ext cx="3197827" cy="3197827"/>
          </a:xfrm>
          <a:custGeom>
            <a:avLst/>
            <a:gdLst/>
            <a:ahLst/>
            <a:cxnLst/>
            <a:rect r="r" b="b" t="t" l="l"/>
            <a:pathLst>
              <a:path h="3197827" w="3197827">
                <a:moveTo>
                  <a:pt x="0" y="0"/>
                </a:moveTo>
                <a:lnTo>
                  <a:pt x="3197826" y="0"/>
                </a:lnTo>
                <a:lnTo>
                  <a:pt x="3197826" y="3197827"/>
                </a:lnTo>
                <a:lnTo>
                  <a:pt x="0" y="319782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188461">
            <a:off x="3340296" y="6527767"/>
            <a:ext cx="11613670" cy="1257300"/>
          </a:xfrm>
          <a:prstGeom prst="rect">
            <a:avLst/>
          </a:prstGeom>
        </p:spPr>
        <p:txBody>
          <a:bodyPr anchor="t" rtlCol="false" tIns="0" lIns="0" bIns="0" rIns="0">
            <a:spAutoFit/>
          </a:bodyPr>
          <a:lstStyle/>
          <a:p>
            <a:pPr algn="ctr">
              <a:lnSpc>
                <a:spcPts val="9450"/>
              </a:lnSpc>
            </a:pPr>
            <a:r>
              <a:rPr lang="en-US" sz="9000">
                <a:solidFill>
                  <a:srgbClr val="FFFFFF"/>
                </a:solidFill>
                <a:latin typeface="Marykate"/>
                <a:ea typeface="Marykate"/>
                <a:cs typeface="Marykate"/>
                <a:sym typeface="Marykate"/>
              </a:rPr>
              <a:t>(Multiple Linear Regression)</a:t>
            </a:r>
          </a:p>
        </p:txBody>
      </p:sp>
      <p:sp>
        <p:nvSpPr>
          <p:cNvPr name="Freeform 12" id="12"/>
          <p:cNvSpPr/>
          <p:nvPr/>
        </p:nvSpPr>
        <p:spPr>
          <a:xfrm flipH="false" flipV="false" rot="2240441">
            <a:off x="-1629503" y="7809241"/>
            <a:ext cx="3993667" cy="2962575"/>
          </a:xfrm>
          <a:custGeom>
            <a:avLst/>
            <a:gdLst/>
            <a:ahLst/>
            <a:cxnLst/>
            <a:rect r="r" b="b" t="t" l="l"/>
            <a:pathLst>
              <a:path h="2962575" w="3993667">
                <a:moveTo>
                  <a:pt x="0" y="0"/>
                </a:moveTo>
                <a:lnTo>
                  <a:pt x="3993668" y="0"/>
                </a:lnTo>
                <a:lnTo>
                  <a:pt x="3993668"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2240441">
            <a:off x="-1610963"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2240441">
            <a:off x="-1592423"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2240441">
            <a:off x="-1573884" y="7809241"/>
            <a:ext cx="3993667" cy="2962575"/>
          </a:xfrm>
          <a:custGeom>
            <a:avLst/>
            <a:gdLst/>
            <a:ahLst/>
            <a:cxnLst/>
            <a:rect r="r" b="b" t="t" l="l"/>
            <a:pathLst>
              <a:path h="2962575" w="3993667">
                <a:moveTo>
                  <a:pt x="0" y="0"/>
                </a:moveTo>
                <a:lnTo>
                  <a:pt x="3993668" y="0"/>
                </a:lnTo>
                <a:lnTo>
                  <a:pt x="3993668"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2240441">
            <a:off x="-1555344"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2240441">
            <a:off x="-1536804"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2240441">
            <a:off x="-1518265" y="7809241"/>
            <a:ext cx="3993667" cy="2962575"/>
          </a:xfrm>
          <a:custGeom>
            <a:avLst/>
            <a:gdLst/>
            <a:ahLst/>
            <a:cxnLst/>
            <a:rect r="r" b="b" t="t" l="l"/>
            <a:pathLst>
              <a:path h="2962575" w="3993667">
                <a:moveTo>
                  <a:pt x="0" y="0"/>
                </a:moveTo>
                <a:lnTo>
                  <a:pt x="3993668" y="0"/>
                </a:lnTo>
                <a:lnTo>
                  <a:pt x="3993668"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9" id="19"/>
          <p:cNvSpPr txBox="true"/>
          <p:nvPr/>
        </p:nvSpPr>
        <p:spPr>
          <a:xfrm rot="0">
            <a:off x="6729176" y="422275"/>
            <a:ext cx="4829648" cy="606425"/>
          </a:xfrm>
          <a:prstGeom prst="rect">
            <a:avLst/>
          </a:prstGeom>
        </p:spPr>
        <p:txBody>
          <a:bodyPr anchor="t" rtlCol="false" tIns="0" lIns="0" bIns="0" rIns="0">
            <a:spAutoFit/>
          </a:bodyPr>
          <a:lstStyle/>
          <a:p>
            <a:pPr algn="l">
              <a:lnSpc>
                <a:spcPts val="4900"/>
              </a:lnSpc>
            </a:pPr>
            <a:r>
              <a:rPr lang="en-US" sz="3500">
                <a:solidFill>
                  <a:srgbClr val="FFFFFF"/>
                </a:solidFill>
                <a:latin typeface="Marykate"/>
                <a:ea typeface="Marykate"/>
                <a:cs typeface="Marykate"/>
                <a:sym typeface="Marykate"/>
              </a:rPr>
              <a:t>Daniel Steven Setyawan | 042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42113" y="77024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425948">
            <a:off x="-1869773" y="-20574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6169884" y="989179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2690132" y="9901244"/>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45957" y="-1287155"/>
            <a:ext cx="4794788" cy="4114800"/>
          </a:xfrm>
          <a:custGeom>
            <a:avLst/>
            <a:gdLst/>
            <a:ahLst/>
            <a:cxnLst/>
            <a:rect r="r" b="b" t="t" l="l"/>
            <a:pathLst>
              <a:path h="4114800" w="4794788">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68498" y="4088307"/>
            <a:ext cx="8178000" cy="1380037"/>
          </a:xfrm>
          <a:custGeom>
            <a:avLst/>
            <a:gdLst/>
            <a:ahLst/>
            <a:cxnLst/>
            <a:rect r="r" b="b" t="t" l="l"/>
            <a:pathLst>
              <a:path h="1380037" w="8178000">
                <a:moveTo>
                  <a:pt x="0" y="0"/>
                </a:moveTo>
                <a:lnTo>
                  <a:pt x="8178000" y="0"/>
                </a:lnTo>
                <a:lnTo>
                  <a:pt x="8178000" y="1380037"/>
                </a:lnTo>
                <a:lnTo>
                  <a:pt x="0" y="1380037"/>
                </a:lnTo>
                <a:lnTo>
                  <a:pt x="0" y="0"/>
                </a:lnTo>
                <a:close/>
              </a:path>
            </a:pathLst>
          </a:custGeom>
          <a:blipFill>
            <a:blip r:embed="rId7"/>
            <a:stretch>
              <a:fillRect l="0" t="0" r="0" b="0"/>
            </a:stretch>
          </a:blipFill>
        </p:spPr>
      </p:sp>
      <p:sp>
        <p:nvSpPr>
          <p:cNvPr name="Freeform 9" id="9"/>
          <p:cNvSpPr/>
          <p:nvPr/>
        </p:nvSpPr>
        <p:spPr>
          <a:xfrm flipH="false" flipV="false" rot="0">
            <a:off x="668498" y="5558493"/>
            <a:ext cx="8178000" cy="437855"/>
          </a:xfrm>
          <a:custGeom>
            <a:avLst/>
            <a:gdLst/>
            <a:ahLst/>
            <a:cxnLst/>
            <a:rect r="r" b="b" t="t" l="l"/>
            <a:pathLst>
              <a:path h="437855" w="8178000">
                <a:moveTo>
                  <a:pt x="0" y="0"/>
                </a:moveTo>
                <a:lnTo>
                  <a:pt x="8178000" y="0"/>
                </a:lnTo>
                <a:lnTo>
                  <a:pt x="8178000" y="437855"/>
                </a:lnTo>
                <a:lnTo>
                  <a:pt x="0" y="437855"/>
                </a:lnTo>
                <a:lnTo>
                  <a:pt x="0" y="0"/>
                </a:lnTo>
                <a:close/>
              </a:path>
            </a:pathLst>
          </a:custGeom>
          <a:blipFill>
            <a:blip r:embed="rId8"/>
            <a:stretch>
              <a:fillRect l="0" t="0" r="0" b="0"/>
            </a:stretch>
          </a:blipFill>
        </p:spPr>
      </p:sp>
      <p:sp>
        <p:nvSpPr>
          <p:cNvPr name="Freeform 10" id="10"/>
          <p:cNvSpPr/>
          <p:nvPr/>
        </p:nvSpPr>
        <p:spPr>
          <a:xfrm flipH="false" flipV="false" rot="0">
            <a:off x="668498" y="6763982"/>
            <a:ext cx="8178000" cy="1380037"/>
          </a:xfrm>
          <a:custGeom>
            <a:avLst/>
            <a:gdLst/>
            <a:ahLst/>
            <a:cxnLst/>
            <a:rect r="r" b="b" t="t" l="l"/>
            <a:pathLst>
              <a:path h="1380037" w="8178000">
                <a:moveTo>
                  <a:pt x="0" y="0"/>
                </a:moveTo>
                <a:lnTo>
                  <a:pt x="8178000" y="0"/>
                </a:lnTo>
                <a:lnTo>
                  <a:pt x="8178000" y="1380037"/>
                </a:lnTo>
                <a:lnTo>
                  <a:pt x="0" y="1380037"/>
                </a:lnTo>
                <a:lnTo>
                  <a:pt x="0" y="0"/>
                </a:lnTo>
                <a:close/>
              </a:path>
            </a:pathLst>
          </a:custGeom>
          <a:blipFill>
            <a:blip r:embed="rId7"/>
            <a:stretch>
              <a:fillRect l="0" t="0" r="0" b="0"/>
            </a:stretch>
          </a:blipFill>
        </p:spPr>
      </p:sp>
      <p:sp>
        <p:nvSpPr>
          <p:cNvPr name="Freeform 11" id="11"/>
          <p:cNvSpPr/>
          <p:nvPr/>
        </p:nvSpPr>
        <p:spPr>
          <a:xfrm flipH="false" flipV="false" rot="0">
            <a:off x="668498" y="8234168"/>
            <a:ext cx="8178000" cy="437855"/>
          </a:xfrm>
          <a:custGeom>
            <a:avLst/>
            <a:gdLst/>
            <a:ahLst/>
            <a:cxnLst/>
            <a:rect r="r" b="b" t="t" l="l"/>
            <a:pathLst>
              <a:path h="437855" w="8178000">
                <a:moveTo>
                  <a:pt x="0" y="0"/>
                </a:moveTo>
                <a:lnTo>
                  <a:pt x="8178000" y="0"/>
                </a:lnTo>
                <a:lnTo>
                  <a:pt x="8178000" y="437855"/>
                </a:lnTo>
                <a:lnTo>
                  <a:pt x="0" y="437855"/>
                </a:lnTo>
                <a:lnTo>
                  <a:pt x="0" y="0"/>
                </a:lnTo>
                <a:close/>
              </a:path>
            </a:pathLst>
          </a:custGeom>
          <a:blipFill>
            <a:blip r:embed="rId8"/>
            <a:stretch>
              <a:fillRect l="0" t="0" r="0" b="0"/>
            </a:stretch>
          </a:blipFill>
        </p:spPr>
      </p:sp>
      <p:sp>
        <p:nvSpPr>
          <p:cNvPr name="Freeform 12" id="12"/>
          <p:cNvSpPr/>
          <p:nvPr/>
        </p:nvSpPr>
        <p:spPr>
          <a:xfrm flipH="false" flipV="false" rot="0">
            <a:off x="9357758" y="4088307"/>
            <a:ext cx="8178000" cy="1380037"/>
          </a:xfrm>
          <a:custGeom>
            <a:avLst/>
            <a:gdLst/>
            <a:ahLst/>
            <a:cxnLst/>
            <a:rect r="r" b="b" t="t" l="l"/>
            <a:pathLst>
              <a:path h="1380037" w="8178000">
                <a:moveTo>
                  <a:pt x="0" y="0"/>
                </a:moveTo>
                <a:lnTo>
                  <a:pt x="8178000" y="0"/>
                </a:lnTo>
                <a:lnTo>
                  <a:pt x="8178000" y="1380037"/>
                </a:lnTo>
                <a:lnTo>
                  <a:pt x="0" y="1380037"/>
                </a:lnTo>
                <a:lnTo>
                  <a:pt x="0" y="0"/>
                </a:lnTo>
                <a:close/>
              </a:path>
            </a:pathLst>
          </a:custGeom>
          <a:blipFill>
            <a:blip r:embed="rId7"/>
            <a:stretch>
              <a:fillRect l="0" t="0" r="0" b="0"/>
            </a:stretch>
          </a:blipFill>
        </p:spPr>
      </p:sp>
      <p:sp>
        <p:nvSpPr>
          <p:cNvPr name="Freeform 13" id="13"/>
          <p:cNvSpPr/>
          <p:nvPr/>
        </p:nvSpPr>
        <p:spPr>
          <a:xfrm flipH="false" flipV="false" rot="0">
            <a:off x="9357758" y="5558493"/>
            <a:ext cx="8178000" cy="437855"/>
          </a:xfrm>
          <a:custGeom>
            <a:avLst/>
            <a:gdLst/>
            <a:ahLst/>
            <a:cxnLst/>
            <a:rect r="r" b="b" t="t" l="l"/>
            <a:pathLst>
              <a:path h="437855" w="8178000">
                <a:moveTo>
                  <a:pt x="0" y="0"/>
                </a:moveTo>
                <a:lnTo>
                  <a:pt x="8178000" y="0"/>
                </a:lnTo>
                <a:lnTo>
                  <a:pt x="8178000" y="437855"/>
                </a:lnTo>
                <a:lnTo>
                  <a:pt x="0" y="437855"/>
                </a:lnTo>
                <a:lnTo>
                  <a:pt x="0" y="0"/>
                </a:lnTo>
                <a:close/>
              </a:path>
            </a:pathLst>
          </a:custGeom>
          <a:blipFill>
            <a:blip r:embed="rId8"/>
            <a:stretch>
              <a:fillRect l="0" t="0" r="0" b="0"/>
            </a:stretch>
          </a:blipFill>
        </p:spPr>
      </p:sp>
      <p:sp>
        <p:nvSpPr>
          <p:cNvPr name="Freeform 14" id="14"/>
          <p:cNvSpPr/>
          <p:nvPr/>
        </p:nvSpPr>
        <p:spPr>
          <a:xfrm flipH="false" flipV="false" rot="0">
            <a:off x="9365351" y="6782030"/>
            <a:ext cx="8178000" cy="1380037"/>
          </a:xfrm>
          <a:custGeom>
            <a:avLst/>
            <a:gdLst/>
            <a:ahLst/>
            <a:cxnLst/>
            <a:rect r="r" b="b" t="t" l="l"/>
            <a:pathLst>
              <a:path h="1380037" w="8178000">
                <a:moveTo>
                  <a:pt x="0" y="0"/>
                </a:moveTo>
                <a:lnTo>
                  <a:pt x="8178000" y="0"/>
                </a:lnTo>
                <a:lnTo>
                  <a:pt x="8178000" y="1380037"/>
                </a:lnTo>
                <a:lnTo>
                  <a:pt x="0" y="1380037"/>
                </a:lnTo>
                <a:lnTo>
                  <a:pt x="0" y="0"/>
                </a:lnTo>
                <a:close/>
              </a:path>
            </a:pathLst>
          </a:custGeom>
          <a:blipFill>
            <a:blip r:embed="rId7"/>
            <a:stretch>
              <a:fillRect l="0" t="0" r="0" b="0"/>
            </a:stretch>
          </a:blipFill>
        </p:spPr>
      </p:sp>
      <p:sp>
        <p:nvSpPr>
          <p:cNvPr name="Freeform 15" id="15"/>
          <p:cNvSpPr/>
          <p:nvPr/>
        </p:nvSpPr>
        <p:spPr>
          <a:xfrm flipH="false" flipV="false" rot="0">
            <a:off x="9365351" y="8247792"/>
            <a:ext cx="8178000" cy="437855"/>
          </a:xfrm>
          <a:custGeom>
            <a:avLst/>
            <a:gdLst/>
            <a:ahLst/>
            <a:cxnLst/>
            <a:rect r="r" b="b" t="t" l="l"/>
            <a:pathLst>
              <a:path h="437855" w="8178000">
                <a:moveTo>
                  <a:pt x="0" y="0"/>
                </a:moveTo>
                <a:lnTo>
                  <a:pt x="8178000" y="0"/>
                </a:lnTo>
                <a:lnTo>
                  <a:pt x="8178000" y="437855"/>
                </a:lnTo>
                <a:lnTo>
                  <a:pt x="0" y="437855"/>
                </a:lnTo>
                <a:lnTo>
                  <a:pt x="0" y="0"/>
                </a:lnTo>
                <a:close/>
              </a:path>
            </a:pathLst>
          </a:custGeom>
          <a:blipFill>
            <a:blip r:embed="rId8"/>
            <a:stretch>
              <a:fillRect l="0" t="0" r="0" b="0"/>
            </a:stretch>
          </a:blipFill>
        </p:spPr>
      </p:sp>
      <p:sp>
        <p:nvSpPr>
          <p:cNvPr name="Freeform 16" id="16"/>
          <p:cNvSpPr/>
          <p:nvPr/>
        </p:nvSpPr>
        <p:spPr>
          <a:xfrm flipH="false" flipV="false" rot="0">
            <a:off x="9357758" y="4088307"/>
            <a:ext cx="8185593" cy="1319927"/>
          </a:xfrm>
          <a:custGeom>
            <a:avLst/>
            <a:gdLst/>
            <a:ahLst/>
            <a:cxnLst/>
            <a:rect r="r" b="b" t="t" l="l"/>
            <a:pathLst>
              <a:path h="1319927" w="8185593">
                <a:moveTo>
                  <a:pt x="0" y="0"/>
                </a:moveTo>
                <a:lnTo>
                  <a:pt x="8185593" y="0"/>
                </a:lnTo>
                <a:lnTo>
                  <a:pt x="8185593" y="1319927"/>
                </a:lnTo>
                <a:lnTo>
                  <a:pt x="0" y="1319927"/>
                </a:lnTo>
                <a:lnTo>
                  <a:pt x="0" y="0"/>
                </a:lnTo>
                <a:close/>
              </a:path>
            </a:pathLst>
          </a:custGeom>
          <a:blipFill>
            <a:blip r:embed="rId9"/>
            <a:stretch>
              <a:fillRect l="0" t="0" r="0" b="0"/>
            </a:stretch>
          </a:blipFill>
        </p:spPr>
      </p:sp>
      <p:sp>
        <p:nvSpPr>
          <p:cNvPr name="Freeform 17" id="17"/>
          <p:cNvSpPr/>
          <p:nvPr/>
        </p:nvSpPr>
        <p:spPr>
          <a:xfrm flipH="false" flipV="false" rot="0">
            <a:off x="9365351" y="5554706"/>
            <a:ext cx="8178000" cy="441642"/>
          </a:xfrm>
          <a:custGeom>
            <a:avLst/>
            <a:gdLst/>
            <a:ahLst/>
            <a:cxnLst/>
            <a:rect r="r" b="b" t="t" l="l"/>
            <a:pathLst>
              <a:path h="441642" w="8178000">
                <a:moveTo>
                  <a:pt x="0" y="0"/>
                </a:moveTo>
                <a:lnTo>
                  <a:pt x="8178000" y="0"/>
                </a:lnTo>
                <a:lnTo>
                  <a:pt x="8178000" y="441642"/>
                </a:lnTo>
                <a:lnTo>
                  <a:pt x="0" y="441642"/>
                </a:lnTo>
                <a:lnTo>
                  <a:pt x="0" y="0"/>
                </a:lnTo>
                <a:close/>
              </a:path>
            </a:pathLst>
          </a:custGeom>
          <a:blipFill>
            <a:blip r:embed="rId10"/>
            <a:stretch>
              <a:fillRect l="0" t="0" r="0" b="0"/>
            </a:stretch>
          </a:blipFill>
        </p:spPr>
      </p:sp>
      <p:sp>
        <p:nvSpPr>
          <p:cNvPr name="Freeform 18" id="18"/>
          <p:cNvSpPr/>
          <p:nvPr/>
        </p:nvSpPr>
        <p:spPr>
          <a:xfrm flipH="false" flipV="false" rot="0">
            <a:off x="668498" y="6758315"/>
            <a:ext cx="8182831" cy="1370624"/>
          </a:xfrm>
          <a:custGeom>
            <a:avLst/>
            <a:gdLst/>
            <a:ahLst/>
            <a:cxnLst/>
            <a:rect r="r" b="b" t="t" l="l"/>
            <a:pathLst>
              <a:path h="1370624" w="8182831">
                <a:moveTo>
                  <a:pt x="0" y="0"/>
                </a:moveTo>
                <a:lnTo>
                  <a:pt x="8182831" y="0"/>
                </a:lnTo>
                <a:lnTo>
                  <a:pt x="8182831" y="1370624"/>
                </a:lnTo>
                <a:lnTo>
                  <a:pt x="0" y="1370624"/>
                </a:lnTo>
                <a:lnTo>
                  <a:pt x="0" y="0"/>
                </a:lnTo>
                <a:close/>
              </a:path>
            </a:pathLst>
          </a:custGeom>
          <a:blipFill>
            <a:blip r:embed="rId11"/>
            <a:stretch>
              <a:fillRect l="0" t="0" r="0" b="0"/>
            </a:stretch>
          </a:blipFill>
        </p:spPr>
      </p:sp>
      <p:sp>
        <p:nvSpPr>
          <p:cNvPr name="Freeform 19" id="19"/>
          <p:cNvSpPr/>
          <p:nvPr/>
        </p:nvSpPr>
        <p:spPr>
          <a:xfrm flipH="false" flipV="false" rot="0">
            <a:off x="668498" y="8234168"/>
            <a:ext cx="8178000" cy="431937"/>
          </a:xfrm>
          <a:custGeom>
            <a:avLst/>
            <a:gdLst/>
            <a:ahLst/>
            <a:cxnLst/>
            <a:rect r="r" b="b" t="t" l="l"/>
            <a:pathLst>
              <a:path h="431937" w="8178000">
                <a:moveTo>
                  <a:pt x="0" y="0"/>
                </a:moveTo>
                <a:lnTo>
                  <a:pt x="8178000" y="0"/>
                </a:lnTo>
                <a:lnTo>
                  <a:pt x="8178000" y="431937"/>
                </a:lnTo>
                <a:lnTo>
                  <a:pt x="0" y="431937"/>
                </a:lnTo>
                <a:lnTo>
                  <a:pt x="0" y="0"/>
                </a:lnTo>
                <a:close/>
              </a:path>
            </a:pathLst>
          </a:custGeom>
          <a:blipFill>
            <a:blip r:embed="rId12"/>
            <a:stretch>
              <a:fillRect l="0" t="0" r="0" b="0"/>
            </a:stretch>
          </a:blipFill>
        </p:spPr>
      </p:sp>
      <p:sp>
        <p:nvSpPr>
          <p:cNvPr name="Freeform 20" id="20"/>
          <p:cNvSpPr/>
          <p:nvPr/>
        </p:nvSpPr>
        <p:spPr>
          <a:xfrm flipH="false" flipV="false" rot="0">
            <a:off x="9357758" y="6821714"/>
            <a:ext cx="8185593" cy="1299463"/>
          </a:xfrm>
          <a:custGeom>
            <a:avLst/>
            <a:gdLst/>
            <a:ahLst/>
            <a:cxnLst/>
            <a:rect r="r" b="b" t="t" l="l"/>
            <a:pathLst>
              <a:path h="1299463" w="8185593">
                <a:moveTo>
                  <a:pt x="0" y="0"/>
                </a:moveTo>
                <a:lnTo>
                  <a:pt x="8185593" y="0"/>
                </a:lnTo>
                <a:lnTo>
                  <a:pt x="8185593" y="1299463"/>
                </a:lnTo>
                <a:lnTo>
                  <a:pt x="0" y="1299463"/>
                </a:lnTo>
                <a:lnTo>
                  <a:pt x="0" y="0"/>
                </a:lnTo>
                <a:close/>
              </a:path>
            </a:pathLst>
          </a:custGeom>
          <a:blipFill>
            <a:blip r:embed="rId13"/>
            <a:stretch>
              <a:fillRect l="0" t="0" r="0" b="0"/>
            </a:stretch>
          </a:blipFill>
        </p:spPr>
      </p:sp>
      <p:sp>
        <p:nvSpPr>
          <p:cNvPr name="Freeform 21" id="21"/>
          <p:cNvSpPr/>
          <p:nvPr/>
        </p:nvSpPr>
        <p:spPr>
          <a:xfrm flipH="false" flipV="false" rot="0">
            <a:off x="9365351" y="8234168"/>
            <a:ext cx="8178000" cy="445550"/>
          </a:xfrm>
          <a:custGeom>
            <a:avLst/>
            <a:gdLst/>
            <a:ahLst/>
            <a:cxnLst/>
            <a:rect r="r" b="b" t="t" l="l"/>
            <a:pathLst>
              <a:path h="445550" w="8178000">
                <a:moveTo>
                  <a:pt x="0" y="0"/>
                </a:moveTo>
                <a:lnTo>
                  <a:pt x="8178000" y="0"/>
                </a:lnTo>
                <a:lnTo>
                  <a:pt x="8178000" y="445550"/>
                </a:lnTo>
                <a:lnTo>
                  <a:pt x="0" y="445550"/>
                </a:lnTo>
                <a:lnTo>
                  <a:pt x="0" y="0"/>
                </a:lnTo>
                <a:close/>
              </a:path>
            </a:pathLst>
          </a:custGeom>
          <a:blipFill>
            <a:blip r:embed="rId14"/>
            <a:stretch>
              <a:fillRect l="0" t="0" r="0" b="0"/>
            </a:stretch>
          </a:blipFill>
        </p:spPr>
      </p:sp>
      <p:sp>
        <p:nvSpPr>
          <p:cNvPr name="TextBox 22" id="22"/>
          <p:cNvSpPr txBox="true"/>
          <p:nvPr/>
        </p:nvSpPr>
        <p:spPr>
          <a:xfrm rot="0">
            <a:off x="668498" y="3318172"/>
            <a:ext cx="4733372" cy="1183283"/>
          </a:xfrm>
          <a:prstGeom prst="rect">
            <a:avLst/>
          </a:prstGeom>
        </p:spPr>
        <p:txBody>
          <a:bodyPr anchor="t" rtlCol="false" tIns="0" lIns="0" bIns="0" rIns="0">
            <a:spAutoFit/>
          </a:bodyPr>
          <a:lstStyle/>
          <a:p>
            <a:pPr algn="l">
              <a:lnSpc>
                <a:spcPts val="4719"/>
              </a:lnSpc>
            </a:pPr>
            <a:r>
              <a:rPr lang="en-US" sz="3371">
                <a:solidFill>
                  <a:srgbClr val="FFFFFF"/>
                </a:solidFill>
                <a:latin typeface="Marykate"/>
                <a:ea typeface="Marykate"/>
                <a:cs typeface="Marykate"/>
                <a:sym typeface="Marykate"/>
              </a:rPr>
              <a:t>Matriks A1 (Kolom 1 diganti H):</a:t>
            </a:r>
          </a:p>
          <a:p>
            <a:pPr algn="l">
              <a:lnSpc>
                <a:spcPts val="4719"/>
              </a:lnSpc>
            </a:pPr>
          </a:p>
        </p:txBody>
      </p:sp>
      <p:sp>
        <p:nvSpPr>
          <p:cNvPr name="TextBox 23" id="23"/>
          <p:cNvSpPr txBox="true"/>
          <p:nvPr/>
        </p:nvSpPr>
        <p:spPr>
          <a:xfrm rot="0">
            <a:off x="1332017" y="589270"/>
            <a:ext cx="15623967"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PEMBENTUKAN MATRIKS</a:t>
            </a:r>
          </a:p>
        </p:txBody>
      </p:sp>
      <p:sp>
        <p:nvSpPr>
          <p:cNvPr name="TextBox 24" id="24"/>
          <p:cNvSpPr txBox="true"/>
          <p:nvPr/>
        </p:nvSpPr>
        <p:spPr>
          <a:xfrm rot="0">
            <a:off x="668498" y="5993847"/>
            <a:ext cx="4733372" cy="1183283"/>
          </a:xfrm>
          <a:prstGeom prst="rect">
            <a:avLst/>
          </a:prstGeom>
        </p:spPr>
        <p:txBody>
          <a:bodyPr anchor="t" rtlCol="false" tIns="0" lIns="0" bIns="0" rIns="0">
            <a:spAutoFit/>
          </a:bodyPr>
          <a:lstStyle/>
          <a:p>
            <a:pPr algn="l">
              <a:lnSpc>
                <a:spcPts val="4719"/>
              </a:lnSpc>
            </a:pPr>
            <a:r>
              <a:rPr lang="en-US" sz="3371">
                <a:solidFill>
                  <a:srgbClr val="FFFFFF"/>
                </a:solidFill>
                <a:latin typeface="Marykate"/>
                <a:ea typeface="Marykate"/>
                <a:cs typeface="Marykate"/>
                <a:sym typeface="Marykate"/>
              </a:rPr>
              <a:t>Matriks A3 (Kolom 3 diganti H):</a:t>
            </a:r>
          </a:p>
          <a:p>
            <a:pPr algn="l">
              <a:lnSpc>
                <a:spcPts val="4719"/>
              </a:lnSpc>
            </a:pPr>
          </a:p>
        </p:txBody>
      </p:sp>
      <p:sp>
        <p:nvSpPr>
          <p:cNvPr name="TextBox 25" id="25"/>
          <p:cNvSpPr txBox="true"/>
          <p:nvPr/>
        </p:nvSpPr>
        <p:spPr>
          <a:xfrm rot="0">
            <a:off x="9357758" y="3318172"/>
            <a:ext cx="4733372" cy="1183283"/>
          </a:xfrm>
          <a:prstGeom prst="rect">
            <a:avLst/>
          </a:prstGeom>
        </p:spPr>
        <p:txBody>
          <a:bodyPr anchor="t" rtlCol="false" tIns="0" lIns="0" bIns="0" rIns="0">
            <a:spAutoFit/>
          </a:bodyPr>
          <a:lstStyle/>
          <a:p>
            <a:pPr algn="l">
              <a:lnSpc>
                <a:spcPts val="4719"/>
              </a:lnSpc>
            </a:pPr>
            <a:r>
              <a:rPr lang="en-US" sz="3371">
                <a:solidFill>
                  <a:srgbClr val="FFFFFF"/>
                </a:solidFill>
                <a:latin typeface="Marykate"/>
                <a:ea typeface="Marykate"/>
                <a:cs typeface="Marykate"/>
                <a:sym typeface="Marykate"/>
              </a:rPr>
              <a:t>Matriks A2 (Kolom 2 diganti H):</a:t>
            </a:r>
          </a:p>
          <a:p>
            <a:pPr algn="l">
              <a:lnSpc>
                <a:spcPts val="4719"/>
              </a:lnSpc>
            </a:pPr>
          </a:p>
        </p:txBody>
      </p:sp>
      <p:sp>
        <p:nvSpPr>
          <p:cNvPr name="TextBox 26" id="26"/>
          <p:cNvSpPr txBox="true"/>
          <p:nvPr/>
        </p:nvSpPr>
        <p:spPr>
          <a:xfrm rot="0">
            <a:off x="9365351" y="6011895"/>
            <a:ext cx="4733372" cy="1183283"/>
          </a:xfrm>
          <a:prstGeom prst="rect">
            <a:avLst/>
          </a:prstGeom>
        </p:spPr>
        <p:txBody>
          <a:bodyPr anchor="t" rtlCol="false" tIns="0" lIns="0" bIns="0" rIns="0">
            <a:spAutoFit/>
          </a:bodyPr>
          <a:lstStyle/>
          <a:p>
            <a:pPr algn="l">
              <a:lnSpc>
                <a:spcPts val="4719"/>
              </a:lnSpc>
            </a:pPr>
            <a:r>
              <a:rPr lang="en-US" sz="3371">
                <a:solidFill>
                  <a:srgbClr val="FFFFFF"/>
                </a:solidFill>
                <a:latin typeface="Marykate"/>
                <a:ea typeface="Marykate"/>
                <a:cs typeface="Marykate"/>
                <a:sym typeface="Marykate"/>
              </a:rPr>
              <a:t>Matriks A4 (Kolom 4 diganti H):</a:t>
            </a:r>
          </a:p>
          <a:p>
            <a:pPr algn="l">
              <a:lnSpc>
                <a:spcPts val="4719"/>
              </a:lnSpc>
            </a:pPr>
          </a:p>
        </p:txBody>
      </p:sp>
    </p:spTree>
  </p:cSld>
  <p:clrMapOvr>
    <a:masterClrMapping/>
  </p:clrMapOvr>
  <p:transition spd="fast">
    <p:circl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42113" y="77024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425948">
            <a:off x="-1869773" y="-20574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6169884" y="989179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2690132" y="9901244"/>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45957" y="-1287155"/>
            <a:ext cx="4794788" cy="4114800"/>
          </a:xfrm>
          <a:custGeom>
            <a:avLst/>
            <a:gdLst/>
            <a:ahLst/>
            <a:cxnLst/>
            <a:rect r="r" b="b" t="t" l="l"/>
            <a:pathLst>
              <a:path h="4114800" w="4794788">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493371" y="3052209"/>
            <a:ext cx="11301259" cy="1907087"/>
          </a:xfrm>
          <a:custGeom>
            <a:avLst/>
            <a:gdLst/>
            <a:ahLst/>
            <a:cxnLst/>
            <a:rect r="r" b="b" t="t" l="l"/>
            <a:pathLst>
              <a:path h="1907087" w="11301259">
                <a:moveTo>
                  <a:pt x="0" y="0"/>
                </a:moveTo>
                <a:lnTo>
                  <a:pt x="11301258" y="0"/>
                </a:lnTo>
                <a:lnTo>
                  <a:pt x="11301258" y="1907087"/>
                </a:lnTo>
                <a:lnTo>
                  <a:pt x="0" y="1907087"/>
                </a:lnTo>
                <a:lnTo>
                  <a:pt x="0" y="0"/>
                </a:lnTo>
                <a:close/>
              </a:path>
            </a:pathLst>
          </a:custGeom>
          <a:blipFill>
            <a:blip r:embed="rId7"/>
            <a:stretch>
              <a:fillRect l="0" t="0" r="0" b="0"/>
            </a:stretch>
          </a:blipFill>
        </p:spPr>
      </p:sp>
      <p:sp>
        <p:nvSpPr>
          <p:cNvPr name="Freeform 9" id="9"/>
          <p:cNvSpPr/>
          <p:nvPr/>
        </p:nvSpPr>
        <p:spPr>
          <a:xfrm flipH="false" flipV="false" rot="0">
            <a:off x="3493371" y="5149796"/>
            <a:ext cx="11301259" cy="700078"/>
          </a:xfrm>
          <a:custGeom>
            <a:avLst/>
            <a:gdLst/>
            <a:ahLst/>
            <a:cxnLst/>
            <a:rect r="r" b="b" t="t" l="l"/>
            <a:pathLst>
              <a:path h="700078" w="11301259">
                <a:moveTo>
                  <a:pt x="0" y="0"/>
                </a:moveTo>
                <a:lnTo>
                  <a:pt x="11301258" y="0"/>
                </a:lnTo>
                <a:lnTo>
                  <a:pt x="11301258" y="700078"/>
                </a:lnTo>
                <a:lnTo>
                  <a:pt x="0" y="700078"/>
                </a:lnTo>
                <a:lnTo>
                  <a:pt x="0" y="0"/>
                </a:lnTo>
                <a:close/>
              </a:path>
            </a:pathLst>
          </a:custGeom>
          <a:blipFill>
            <a:blip r:embed="rId8"/>
            <a:stretch>
              <a:fillRect l="0" t="0" r="0" b="0"/>
            </a:stretch>
          </a:blipFill>
        </p:spPr>
      </p:sp>
      <p:sp>
        <p:nvSpPr>
          <p:cNvPr name="Freeform 10" id="10"/>
          <p:cNvSpPr/>
          <p:nvPr/>
        </p:nvSpPr>
        <p:spPr>
          <a:xfrm flipH="false" flipV="false" rot="0">
            <a:off x="7572384" y="6926727"/>
            <a:ext cx="3101429" cy="1264169"/>
          </a:xfrm>
          <a:custGeom>
            <a:avLst/>
            <a:gdLst/>
            <a:ahLst/>
            <a:cxnLst/>
            <a:rect r="r" b="b" t="t" l="l"/>
            <a:pathLst>
              <a:path h="1264169" w="3101429">
                <a:moveTo>
                  <a:pt x="0" y="0"/>
                </a:moveTo>
                <a:lnTo>
                  <a:pt x="3101429" y="0"/>
                </a:lnTo>
                <a:lnTo>
                  <a:pt x="3101429" y="1264169"/>
                </a:lnTo>
                <a:lnTo>
                  <a:pt x="0" y="1264169"/>
                </a:lnTo>
                <a:lnTo>
                  <a:pt x="0" y="0"/>
                </a:lnTo>
                <a:close/>
              </a:path>
            </a:pathLst>
          </a:custGeom>
          <a:blipFill>
            <a:blip r:embed="rId9"/>
            <a:stretch>
              <a:fillRect l="0" t="0" r="0" b="0"/>
            </a:stretch>
          </a:blipFill>
        </p:spPr>
      </p:sp>
      <p:sp>
        <p:nvSpPr>
          <p:cNvPr name="TextBox 11" id="11"/>
          <p:cNvSpPr txBox="true"/>
          <p:nvPr/>
        </p:nvSpPr>
        <p:spPr>
          <a:xfrm rot="0">
            <a:off x="1332017" y="589270"/>
            <a:ext cx="15623967"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PEMBENTUKAN MATRIKS</a:t>
            </a:r>
          </a:p>
        </p:txBody>
      </p:sp>
      <p:sp>
        <p:nvSpPr>
          <p:cNvPr name="TextBox 12" id="12"/>
          <p:cNvSpPr txBox="true"/>
          <p:nvPr/>
        </p:nvSpPr>
        <p:spPr>
          <a:xfrm rot="0">
            <a:off x="6777314" y="2271569"/>
            <a:ext cx="4733372" cy="586926"/>
          </a:xfrm>
          <a:prstGeom prst="rect">
            <a:avLst/>
          </a:prstGeom>
        </p:spPr>
        <p:txBody>
          <a:bodyPr anchor="t" rtlCol="false" tIns="0" lIns="0" bIns="0" rIns="0">
            <a:spAutoFit/>
          </a:bodyPr>
          <a:lstStyle/>
          <a:p>
            <a:pPr algn="l">
              <a:lnSpc>
                <a:spcPts val="4719"/>
              </a:lnSpc>
            </a:pPr>
            <a:r>
              <a:rPr lang="en-US" sz="3371">
                <a:solidFill>
                  <a:srgbClr val="FFFFFF"/>
                </a:solidFill>
                <a:latin typeface="Marykate"/>
                <a:ea typeface="Marykate"/>
                <a:cs typeface="Marykate"/>
                <a:sym typeface="Marykate"/>
              </a:rPr>
              <a:t>Matriks A5 (Kolom 5 diganti H):</a:t>
            </a:r>
          </a:p>
        </p:txBody>
      </p:sp>
      <p:sp>
        <p:nvSpPr>
          <p:cNvPr name="TextBox 13" id="13"/>
          <p:cNvSpPr txBox="true"/>
          <p:nvPr/>
        </p:nvSpPr>
        <p:spPr>
          <a:xfrm rot="0">
            <a:off x="3493371" y="6059641"/>
            <a:ext cx="11259456" cy="581119"/>
          </a:xfrm>
          <a:prstGeom prst="rect">
            <a:avLst/>
          </a:prstGeom>
        </p:spPr>
        <p:txBody>
          <a:bodyPr anchor="t" rtlCol="false" tIns="0" lIns="0" bIns="0" rIns="0">
            <a:spAutoFit/>
          </a:bodyPr>
          <a:lstStyle/>
          <a:p>
            <a:pPr algn="ctr">
              <a:lnSpc>
                <a:spcPts val="4719"/>
              </a:lnSpc>
            </a:pPr>
            <a:r>
              <a:rPr lang="en-US" sz="3371">
                <a:solidFill>
                  <a:srgbClr val="FFFFFF"/>
                </a:solidFill>
                <a:latin typeface="Marykate"/>
                <a:ea typeface="Marykate"/>
                <a:cs typeface="Marykate"/>
                <a:sym typeface="Marykate"/>
              </a:rPr>
              <a:t>Setelah itu hitung determinanya menggunakan aturan cramer, dengan rumus:</a:t>
            </a:r>
          </a:p>
        </p:txBody>
      </p:sp>
    </p:spTree>
  </p:cSld>
  <p:clrMapOvr>
    <a:masterClrMapping/>
  </p:clrMapOvr>
  <p:transition spd="fast">
    <p:circl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42113" y="77024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425948">
            <a:off x="-1869773" y="-20574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6169884" y="989179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2690132" y="9901244"/>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45957" y="-1287155"/>
            <a:ext cx="4794788" cy="4114800"/>
          </a:xfrm>
          <a:custGeom>
            <a:avLst/>
            <a:gdLst/>
            <a:ahLst/>
            <a:cxnLst/>
            <a:rect r="r" b="b" t="t" l="l"/>
            <a:pathLst>
              <a:path h="4114800" w="4794788">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536673" y="3259604"/>
            <a:ext cx="6013032" cy="908008"/>
          </a:xfrm>
          <a:custGeom>
            <a:avLst/>
            <a:gdLst/>
            <a:ahLst/>
            <a:cxnLst/>
            <a:rect r="r" b="b" t="t" l="l"/>
            <a:pathLst>
              <a:path h="908008" w="6013032">
                <a:moveTo>
                  <a:pt x="0" y="0"/>
                </a:moveTo>
                <a:lnTo>
                  <a:pt x="6013032" y="0"/>
                </a:lnTo>
                <a:lnTo>
                  <a:pt x="6013032" y="908009"/>
                </a:lnTo>
                <a:lnTo>
                  <a:pt x="0" y="908009"/>
                </a:lnTo>
                <a:lnTo>
                  <a:pt x="0" y="0"/>
                </a:lnTo>
                <a:close/>
              </a:path>
            </a:pathLst>
          </a:custGeom>
          <a:blipFill>
            <a:blip r:embed="rId7"/>
            <a:stretch>
              <a:fillRect l="0" t="0" r="0" b="0"/>
            </a:stretch>
          </a:blipFill>
        </p:spPr>
      </p:sp>
      <p:sp>
        <p:nvSpPr>
          <p:cNvPr name="Freeform 9" id="9"/>
          <p:cNvSpPr/>
          <p:nvPr/>
        </p:nvSpPr>
        <p:spPr>
          <a:xfrm flipH="false" flipV="false" rot="0">
            <a:off x="3536673" y="4615706"/>
            <a:ext cx="6013032" cy="898958"/>
          </a:xfrm>
          <a:custGeom>
            <a:avLst/>
            <a:gdLst/>
            <a:ahLst/>
            <a:cxnLst/>
            <a:rect r="r" b="b" t="t" l="l"/>
            <a:pathLst>
              <a:path h="898958" w="6013032">
                <a:moveTo>
                  <a:pt x="0" y="0"/>
                </a:moveTo>
                <a:lnTo>
                  <a:pt x="6013032" y="0"/>
                </a:lnTo>
                <a:lnTo>
                  <a:pt x="6013032" y="898959"/>
                </a:lnTo>
                <a:lnTo>
                  <a:pt x="0" y="898959"/>
                </a:lnTo>
                <a:lnTo>
                  <a:pt x="0" y="0"/>
                </a:lnTo>
                <a:close/>
              </a:path>
            </a:pathLst>
          </a:custGeom>
          <a:blipFill>
            <a:blip r:embed="rId8"/>
            <a:stretch>
              <a:fillRect l="0" t="0" r="0" b="0"/>
            </a:stretch>
          </a:blipFill>
        </p:spPr>
      </p:sp>
      <p:sp>
        <p:nvSpPr>
          <p:cNvPr name="Freeform 10" id="10"/>
          <p:cNvSpPr/>
          <p:nvPr/>
        </p:nvSpPr>
        <p:spPr>
          <a:xfrm flipH="false" flipV="false" rot="0">
            <a:off x="3555224" y="5848632"/>
            <a:ext cx="5994481" cy="941282"/>
          </a:xfrm>
          <a:custGeom>
            <a:avLst/>
            <a:gdLst/>
            <a:ahLst/>
            <a:cxnLst/>
            <a:rect r="r" b="b" t="t" l="l"/>
            <a:pathLst>
              <a:path h="941282" w="5994481">
                <a:moveTo>
                  <a:pt x="0" y="0"/>
                </a:moveTo>
                <a:lnTo>
                  <a:pt x="5994481" y="0"/>
                </a:lnTo>
                <a:lnTo>
                  <a:pt x="5994481" y="941282"/>
                </a:lnTo>
                <a:lnTo>
                  <a:pt x="0" y="941282"/>
                </a:lnTo>
                <a:lnTo>
                  <a:pt x="0" y="0"/>
                </a:lnTo>
                <a:close/>
              </a:path>
            </a:pathLst>
          </a:custGeom>
          <a:blipFill>
            <a:blip r:embed="rId9"/>
            <a:stretch>
              <a:fillRect l="0" t="0" r="0" b="0"/>
            </a:stretch>
          </a:blipFill>
        </p:spPr>
      </p:sp>
      <p:sp>
        <p:nvSpPr>
          <p:cNvPr name="Freeform 11" id="11"/>
          <p:cNvSpPr/>
          <p:nvPr/>
        </p:nvSpPr>
        <p:spPr>
          <a:xfrm flipH="false" flipV="false" rot="0">
            <a:off x="3565781" y="7123881"/>
            <a:ext cx="5983924" cy="867669"/>
          </a:xfrm>
          <a:custGeom>
            <a:avLst/>
            <a:gdLst/>
            <a:ahLst/>
            <a:cxnLst/>
            <a:rect r="r" b="b" t="t" l="l"/>
            <a:pathLst>
              <a:path h="867669" w="5983924">
                <a:moveTo>
                  <a:pt x="0" y="0"/>
                </a:moveTo>
                <a:lnTo>
                  <a:pt x="5983924" y="0"/>
                </a:lnTo>
                <a:lnTo>
                  <a:pt x="5983924" y="867669"/>
                </a:lnTo>
                <a:lnTo>
                  <a:pt x="0" y="867669"/>
                </a:lnTo>
                <a:lnTo>
                  <a:pt x="0" y="0"/>
                </a:lnTo>
                <a:close/>
              </a:path>
            </a:pathLst>
          </a:custGeom>
          <a:blipFill>
            <a:blip r:embed="rId10"/>
            <a:stretch>
              <a:fillRect l="0" t="0" r="0" b="0"/>
            </a:stretch>
          </a:blipFill>
        </p:spPr>
      </p:sp>
      <p:sp>
        <p:nvSpPr>
          <p:cNvPr name="Freeform 12" id="12"/>
          <p:cNvSpPr/>
          <p:nvPr/>
        </p:nvSpPr>
        <p:spPr>
          <a:xfrm flipH="false" flipV="false" rot="0">
            <a:off x="3567897" y="8325518"/>
            <a:ext cx="6000601" cy="951681"/>
          </a:xfrm>
          <a:custGeom>
            <a:avLst/>
            <a:gdLst/>
            <a:ahLst/>
            <a:cxnLst/>
            <a:rect r="r" b="b" t="t" l="l"/>
            <a:pathLst>
              <a:path h="951681" w="6000601">
                <a:moveTo>
                  <a:pt x="0" y="0"/>
                </a:moveTo>
                <a:lnTo>
                  <a:pt x="6000601" y="0"/>
                </a:lnTo>
                <a:lnTo>
                  <a:pt x="6000601" y="951681"/>
                </a:lnTo>
                <a:lnTo>
                  <a:pt x="0" y="951681"/>
                </a:lnTo>
                <a:lnTo>
                  <a:pt x="0" y="0"/>
                </a:lnTo>
                <a:close/>
              </a:path>
            </a:pathLst>
          </a:custGeom>
          <a:blipFill>
            <a:blip r:embed="rId11"/>
            <a:stretch>
              <a:fillRect l="0" t="0" r="0" b="0"/>
            </a:stretch>
          </a:blipFill>
        </p:spPr>
      </p:sp>
      <p:sp>
        <p:nvSpPr>
          <p:cNvPr name="TextBox 13" id="13"/>
          <p:cNvSpPr txBox="true"/>
          <p:nvPr/>
        </p:nvSpPr>
        <p:spPr>
          <a:xfrm rot="0">
            <a:off x="1332017" y="589270"/>
            <a:ext cx="15623967"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DETERMINAN ATURAN CRAMMER</a:t>
            </a:r>
          </a:p>
        </p:txBody>
      </p:sp>
      <p:sp>
        <p:nvSpPr>
          <p:cNvPr name="TextBox 14" id="14"/>
          <p:cNvSpPr txBox="true"/>
          <p:nvPr/>
        </p:nvSpPr>
        <p:spPr>
          <a:xfrm rot="0">
            <a:off x="3567897" y="2398213"/>
            <a:ext cx="7198938" cy="663376"/>
          </a:xfrm>
          <a:prstGeom prst="rect">
            <a:avLst/>
          </a:prstGeom>
        </p:spPr>
        <p:txBody>
          <a:bodyPr anchor="t" rtlCol="false" tIns="0" lIns="0" bIns="0" rIns="0">
            <a:spAutoFit/>
          </a:bodyPr>
          <a:lstStyle/>
          <a:p>
            <a:pPr algn="l">
              <a:lnSpc>
                <a:spcPts val="5338"/>
              </a:lnSpc>
            </a:pPr>
            <a:r>
              <a:rPr lang="en-US" sz="3813">
                <a:solidFill>
                  <a:srgbClr val="FFFFFF"/>
                </a:solidFill>
                <a:latin typeface="Marykate"/>
                <a:ea typeface="Marykate"/>
                <a:cs typeface="Marykate"/>
                <a:sym typeface="Marykate"/>
              </a:rPr>
              <a:t>Determinan Menggunakan Aturan Crammer :</a:t>
            </a:r>
          </a:p>
        </p:txBody>
      </p:sp>
      <p:sp>
        <p:nvSpPr>
          <p:cNvPr name="TextBox 15" id="15"/>
          <p:cNvSpPr txBox="true"/>
          <p:nvPr/>
        </p:nvSpPr>
        <p:spPr>
          <a:xfrm rot="0">
            <a:off x="9744210" y="3339058"/>
            <a:ext cx="7198938" cy="663376"/>
          </a:xfrm>
          <a:prstGeom prst="rect">
            <a:avLst/>
          </a:prstGeom>
        </p:spPr>
        <p:txBody>
          <a:bodyPr anchor="t" rtlCol="false" tIns="0" lIns="0" bIns="0" rIns="0">
            <a:spAutoFit/>
          </a:bodyPr>
          <a:lstStyle/>
          <a:p>
            <a:pPr algn="l">
              <a:lnSpc>
                <a:spcPts val="5338"/>
              </a:lnSpc>
            </a:pPr>
            <a:r>
              <a:rPr lang="en-US" sz="3813">
                <a:solidFill>
                  <a:srgbClr val="FFFFFF"/>
                </a:solidFill>
                <a:latin typeface="Marykate"/>
                <a:ea typeface="Marykate"/>
                <a:cs typeface="Marykate"/>
                <a:sym typeface="Marykate"/>
              </a:rPr>
              <a:t>= -34,22762736</a:t>
            </a:r>
          </a:p>
        </p:txBody>
      </p:sp>
      <p:sp>
        <p:nvSpPr>
          <p:cNvPr name="TextBox 16" id="16"/>
          <p:cNvSpPr txBox="true"/>
          <p:nvPr/>
        </p:nvSpPr>
        <p:spPr>
          <a:xfrm rot="0">
            <a:off x="9744210" y="4690635"/>
            <a:ext cx="7198938" cy="663376"/>
          </a:xfrm>
          <a:prstGeom prst="rect">
            <a:avLst/>
          </a:prstGeom>
        </p:spPr>
        <p:txBody>
          <a:bodyPr anchor="t" rtlCol="false" tIns="0" lIns="0" bIns="0" rIns="0">
            <a:spAutoFit/>
          </a:bodyPr>
          <a:lstStyle/>
          <a:p>
            <a:pPr algn="l">
              <a:lnSpc>
                <a:spcPts val="5338"/>
              </a:lnSpc>
            </a:pPr>
            <a:r>
              <a:rPr lang="en-US" sz="3813">
                <a:solidFill>
                  <a:srgbClr val="FFFFFF"/>
                </a:solidFill>
                <a:latin typeface="Marykate"/>
                <a:ea typeface="Marykate"/>
                <a:cs typeface="Marykate"/>
                <a:sym typeface="Marykate"/>
              </a:rPr>
              <a:t>= 2,917797976</a:t>
            </a:r>
          </a:p>
        </p:txBody>
      </p:sp>
      <p:sp>
        <p:nvSpPr>
          <p:cNvPr name="TextBox 17" id="17"/>
          <p:cNvSpPr txBox="true"/>
          <p:nvPr/>
        </p:nvSpPr>
        <p:spPr>
          <a:xfrm rot="0">
            <a:off x="9744210" y="5944723"/>
            <a:ext cx="7198938" cy="663376"/>
          </a:xfrm>
          <a:prstGeom prst="rect">
            <a:avLst/>
          </a:prstGeom>
        </p:spPr>
        <p:txBody>
          <a:bodyPr anchor="t" rtlCol="false" tIns="0" lIns="0" bIns="0" rIns="0">
            <a:spAutoFit/>
          </a:bodyPr>
          <a:lstStyle/>
          <a:p>
            <a:pPr algn="l">
              <a:lnSpc>
                <a:spcPts val="5338"/>
              </a:lnSpc>
            </a:pPr>
            <a:r>
              <a:rPr lang="en-US" sz="3813">
                <a:solidFill>
                  <a:srgbClr val="FFFFFF"/>
                </a:solidFill>
                <a:latin typeface="Marykate"/>
                <a:ea typeface="Marykate"/>
                <a:cs typeface="Marykate"/>
                <a:sym typeface="Marykate"/>
              </a:rPr>
              <a:t>= 1,015121542</a:t>
            </a:r>
          </a:p>
        </p:txBody>
      </p:sp>
      <p:sp>
        <p:nvSpPr>
          <p:cNvPr name="TextBox 18" id="18"/>
          <p:cNvSpPr txBox="true"/>
          <p:nvPr/>
        </p:nvSpPr>
        <p:spPr>
          <a:xfrm rot="0">
            <a:off x="9744210" y="7183165"/>
            <a:ext cx="7198938" cy="663376"/>
          </a:xfrm>
          <a:prstGeom prst="rect">
            <a:avLst/>
          </a:prstGeom>
        </p:spPr>
        <p:txBody>
          <a:bodyPr anchor="t" rtlCol="false" tIns="0" lIns="0" bIns="0" rIns="0">
            <a:spAutoFit/>
          </a:bodyPr>
          <a:lstStyle/>
          <a:p>
            <a:pPr algn="l">
              <a:lnSpc>
                <a:spcPts val="5338"/>
              </a:lnSpc>
            </a:pPr>
            <a:r>
              <a:rPr lang="en-US" sz="3813">
                <a:solidFill>
                  <a:srgbClr val="FFFFFF"/>
                </a:solidFill>
                <a:latin typeface="Marykate"/>
                <a:ea typeface="Marykate"/>
                <a:cs typeface="Marykate"/>
                <a:sym typeface="Marykate"/>
              </a:rPr>
              <a:t>= 0,429133426</a:t>
            </a:r>
          </a:p>
        </p:txBody>
      </p:sp>
      <p:sp>
        <p:nvSpPr>
          <p:cNvPr name="TextBox 19" id="19"/>
          <p:cNvSpPr txBox="true"/>
          <p:nvPr/>
        </p:nvSpPr>
        <p:spPr>
          <a:xfrm rot="0">
            <a:off x="9744210" y="8426808"/>
            <a:ext cx="7198938" cy="663376"/>
          </a:xfrm>
          <a:prstGeom prst="rect">
            <a:avLst/>
          </a:prstGeom>
        </p:spPr>
        <p:txBody>
          <a:bodyPr anchor="t" rtlCol="false" tIns="0" lIns="0" bIns="0" rIns="0">
            <a:spAutoFit/>
          </a:bodyPr>
          <a:lstStyle/>
          <a:p>
            <a:pPr algn="l">
              <a:lnSpc>
                <a:spcPts val="5338"/>
              </a:lnSpc>
            </a:pPr>
            <a:r>
              <a:rPr lang="en-US" sz="3813">
                <a:solidFill>
                  <a:srgbClr val="FFFFFF"/>
                </a:solidFill>
                <a:latin typeface="Marykate"/>
                <a:ea typeface="Marykate"/>
                <a:cs typeface="Marykate"/>
                <a:sym typeface="Marykate"/>
              </a:rPr>
              <a:t>= 0,270493944</a:t>
            </a:r>
          </a:p>
        </p:txBody>
      </p:sp>
    </p:spTree>
  </p:cSld>
  <p:clrMapOvr>
    <a:masterClrMapping/>
  </p:clrMapOvr>
  <p:transition spd="fast">
    <p:circl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32657">
            <a:off x="11571172" y="735589"/>
            <a:ext cx="1622626" cy="3628437"/>
          </a:xfrm>
          <a:custGeom>
            <a:avLst/>
            <a:gdLst/>
            <a:ahLst/>
            <a:cxnLst/>
            <a:rect r="r" b="b" t="t" l="l"/>
            <a:pathLst>
              <a:path h="3628437" w="1622626">
                <a:moveTo>
                  <a:pt x="0" y="0"/>
                </a:moveTo>
                <a:lnTo>
                  <a:pt x="1622625" y="0"/>
                </a:lnTo>
                <a:lnTo>
                  <a:pt x="1622625" y="3628436"/>
                </a:lnTo>
                <a:lnTo>
                  <a:pt x="0" y="3628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015666"/>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694278" y="99889"/>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59738" y="753039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437698" y="7200900"/>
            <a:ext cx="5700605" cy="4114800"/>
          </a:xfrm>
          <a:custGeom>
            <a:avLst/>
            <a:gdLst/>
            <a:ahLst/>
            <a:cxnLst/>
            <a:rect r="r" b="b" t="t" l="l"/>
            <a:pathLst>
              <a:path h="4114800" w="5700605">
                <a:moveTo>
                  <a:pt x="0" y="0"/>
                </a:moveTo>
                <a:lnTo>
                  <a:pt x="5700604" y="0"/>
                </a:lnTo>
                <a:lnTo>
                  <a:pt x="570060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799057">
            <a:off x="-1460159" y="-1385384"/>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437698" y="0"/>
            <a:ext cx="2850302" cy="10287000"/>
            <a:chOff x="0" y="0"/>
            <a:chExt cx="468642" cy="1691372"/>
          </a:xfrm>
        </p:grpSpPr>
        <p:sp>
          <p:nvSpPr>
            <p:cNvPr name="Freeform 10" id="10"/>
            <p:cNvSpPr/>
            <p:nvPr/>
          </p:nvSpPr>
          <p:spPr>
            <a:xfrm flipH="false" flipV="false" rot="0">
              <a:off x="0" y="0"/>
              <a:ext cx="468642" cy="1691372"/>
            </a:xfrm>
            <a:custGeom>
              <a:avLst/>
              <a:gdLst/>
              <a:ahLst/>
              <a:cxnLst/>
              <a:rect r="r" b="b" t="t" l="l"/>
              <a:pathLst>
                <a:path h="1691372" w="468642">
                  <a:moveTo>
                    <a:pt x="0" y="0"/>
                  </a:moveTo>
                  <a:lnTo>
                    <a:pt x="468642" y="0"/>
                  </a:lnTo>
                  <a:lnTo>
                    <a:pt x="468642" y="1691372"/>
                  </a:lnTo>
                  <a:lnTo>
                    <a:pt x="0" y="1691372"/>
                  </a:lnTo>
                  <a:close/>
                </a:path>
              </a:pathLst>
            </a:custGeom>
            <a:solidFill>
              <a:srgbClr val="FFFFFF"/>
            </a:solidFill>
          </p:spPr>
        </p:sp>
        <p:sp>
          <p:nvSpPr>
            <p:cNvPr name="TextBox 11" id="11"/>
            <p:cNvSpPr txBox="true"/>
            <p:nvPr/>
          </p:nvSpPr>
          <p:spPr>
            <a:xfrm>
              <a:off x="0" y="-38100"/>
              <a:ext cx="468642" cy="1729472"/>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5494022" y="0"/>
            <a:ext cx="2793978" cy="10159920"/>
          </a:xfrm>
          <a:custGeom>
            <a:avLst/>
            <a:gdLst/>
            <a:ahLst/>
            <a:cxnLst/>
            <a:rect r="r" b="b" t="t" l="l"/>
            <a:pathLst>
              <a:path h="10159920" w="2793978">
                <a:moveTo>
                  <a:pt x="0" y="0"/>
                </a:moveTo>
                <a:lnTo>
                  <a:pt x="2793978" y="0"/>
                </a:lnTo>
                <a:lnTo>
                  <a:pt x="2793978" y="10159920"/>
                </a:lnTo>
                <a:lnTo>
                  <a:pt x="0" y="10159920"/>
                </a:lnTo>
                <a:lnTo>
                  <a:pt x="0" y="0"/>
                </a:lnTo>
                <a:close/>
              </a:path>
            </a:pathLst>
          </a:custGeom>
          <a:blipFill>
            <a:blip r:embed="rId13"/>
            <a:stretch>
              <a:fillRect l="0" t="0" r="0" b="0"/>
            </a:stretch>
          </a:blipFill>
        </p:spPr>
      </p:sp>
      <p:sp>
        <p:nvSpPr>
          <p:cNvPr name="Freeform 13" id="13"/>
          <p:cNvSpPr/>
          <p:nvPr/>
        </p:nvSpPr>
        <p:spPr>
          <a:xfrm flipH="false" flipV="false" rot="0">
            <a:off x="3647032" y="7032127"/>
            <a:ext cx="8735453" cy="656124"/>
          </a:xfrm>
          <a:custGeom>
            <a:avLst/>
            <a:gdLst/>
            <a:ahLst/>
            <a:cxnLst/>
            <a:rect r="r" b="b" t="t" l="l"/>
            <a:pathLst>
              <a:path h="656124" w="8735453">
                <a:moveTo>
                  <a:pt x="0" y="0"/>
                </a:moveTo>
                <a:lnTo>
                  <a:pt x="8735452" y="0"/>
                </a:lnTo>
                <a:lnTo>
                  <a:pt x="8735452" y="656123"/>
                </a:lnTo>
                <a:lnTo>
                  <a:pt x="0" y="656123"/>
                </a:lnTo>
                <a:lnTo>
                  <a:pt x="0" y="0"/>
                </a:lnTo>
                <a:close/>
              </a:path>
            </a:pathLst>
          </a:custGeom>
          <a:blipFill>
            <a:blip r:embed="rId14"/>
            <a:stretch>
              <a:fillRect l="0" t="0" r="0" b="0"/>
            </a:stretch>
          </a:blipFill>
        </p:spPr>
      </p:sp>
      <p:sp>
        <p:nvSpPr>
          <p:cNvPr name="TextBox 14" id="14"/>
          <p:cNvSpPr txBox="true"/>
          <p:nvPr/>
        </p:nvSpPr>
        <p:spPr>
          <a:xfrm rot="0">
            <a:off x="2551809" y="5479552"/>
            <a:ext cx="10750125"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PERHITUNGAN Y_PRED</a:t>
            </a:r>
          </a:p>
        </p:txBody>
      </p:sp>
      <p:sp>
        <p:nvSpPr>
          <p:cNvPr name="TextBox 15" id="15"/>
          <p:cNvSpPr txBox="true"/>
          <p:nvPr/>
        </p:nvSpPr>
        <p:spPr>
          <a:xfrm rot="0">
            <a:off x="4295912" y="1183777"/>
            <a:ext cx="7261920" cy="5162550"/>
          </a:xfrm>
          <a:prstGeom prst="rect">
            <a:avLst/>
          </a:prstGeom>
        </p:spPr>
        <p:txBody>
          <a:bodyPr anchor="t" rtlCol="false" tIns="0" lIns="0" bIns="0" rIns="0">
            <a:spAutoFit/>
          </a:bodyPr>
          <a:lstStyle/>
          <a:p>
            <a:pPr algn="ctr">
              <a:lnSpc>
                <a:spcPts val="42000"/>
              </a:lnSpc>
              <a:spcBef>
                <a:spcPct val="0"/>
              </a:spcBef>
            </a:pPr>
            <a:r>
              <a:rPr lang="en-US" sz="30000">
                <a:solidFill>
                  <a:srgbClr val="FFFFFF"/>
                </a:solidFill>
                <a:latin typeface="Marykate"/>
                <a:ea typeface="Marykate"/>
                <a:cs typeface="Marykate"/>
                <a:sym typeface="Marykate"/>
              </a:rPr>
              <a:t>TABEL</a:t>
            </a:r>
          </a:p>
        </p:txBody>
      </p:sp>
      <p:sp>
        <p:nvSpPr>
          <p:cNvPr name="Freeform 16" id="16"/>
          <p:cNvSpPr/>
          <p:nvPr/>
        </p:nvSpPr>
        <p:spPr>
          <a:xfrm flipH="false" flipV="false" rot="-5400000">
            <a:off x="11622524" y="92583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transition spd="fast">
    <p:circl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32657">
            <a:off x="11571172" y="735589"/>
            <a:ext cx="1622626" cy="3628437"/>
          </a:xfrm>
          <a:custGeom>
            <a:avLst/>
            <a:gdLst/>
            <a:ahLst/>
            <a:cxnLst/>
            <a:rect r="r" b="b" t="t" l="l"/>
            <a:pathLst>
              <a:path h="3628437" w="1622626">
                <a:moveTo>
                  <a:pt x="0" y="0"/>
                </a:moveTo>
                <a:lnTo>
                  <a:pt x="1622625" y="0"/>
                </a:lnTo>
                <a:lnTo>
                  <a:pt x="1622625" y="3628436"/>
                </a:lnTo>
                <a:lnTo>
                  <a:pt x="0" y="3628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015666"/>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694278" y="99889"/>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59738" y="753039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437698" y="7200900"/>
            <a:ext cx="5700605" cy="4114800"/>
          </a:xfrm>
          <a:custGeom>
            <a:avLst/>
            <a:gdLst/>
            <a:ahLst/>
            <a:cxnLst/>
            <a:rect r="r" b="b" t="t" l="l"/>
            <a:pathLst>
              <a:path h="4114800" w="5700605">
                <a:moveTo>
                  <a:pt x="0" y="0"/>
                </a:moveTo>
                <a:lnTo>
                  <a:pt x="5700604" y="0"/>
                </a:lnTo>
                <a:lnTo>
                  <a:pt x="570060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799057">
            <a:off x="-1460159" y="-1385384"/>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437698" y="0"/>
            <a:ext cx="2850302" cy="10287000"/>
            <a:chOff x="0" y="0"/>
            <a:chExt cx="468642" cy="1691372"/>
          </a:xfrm>
        </p:grpSpPr>
        <p:sp>
          <p:nvSpPr>
            <p:cNvPr name="Freeform 10" id="10"/>
            <p:cNvSpPr/>
            <p:nvPr/>
          </p:nvSpPr>
          <p:spPr>
            <a:xfrm flipH="false" flipV="false" rot="0">
              <a:off x="0" y="0"/>
              <a:ext cx="468642" cy="1691372"/>
            </a:xfrm>
            <a:custGeom>
              <a:avLst/>
              <a:gdLst/>
              <a:ahLst/>
              <a:cxnLst/>
              <a:rect r="r" b="b" t="t" l="l"/>
              <a:pathLst>
                <a:path h="1691372" w="468642">
                  <a:moveTo>
                    <a:pt x="0" y="0"/>
                  </a:moveTo>
                  <a:lnTo>
                    <a:pt x="468642" y="0"/>
                  </a:lnTo>
                  <a:lnTo>
                    <a:pt x="468642" y="1691372"/>
                  </a:lnTo>
                  <a:lnTo>
                    <a:pt x="0" y="1691372"/>
                  </a:lnTo>
                  <a:close/>
                </a:path>
              </a:pathLst>
            </a:custGeom>
            <a:solidFill>
              <a:srgbClr val="FFFFFF"/>
            </a:solidFill>
          </p:spPr>
        </p:sp>
        <p:sp>
          <p:nvSpPr>
            <p:cNvPr name="TextBox 11" id="11"/>
            <p:cNvSpPr txBox="true"/>
            <p:nvPr/>
          </p:nvSpPr>
          <p:spPr>
            <a:xfrm>
              <a:off x="0" y="-38100"/>
              <a:ext cx="468642" cy="1729472"/>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5494022" y="0"/>
            <a:ext cx="2793978" cy="10159920"/>
          </a:xfrm>
          <a:custGeom>
            <a:avLst/>
            <a:gdLst/>
            <a:ahLst/>
            <a:cxnLst/>
            <a:rect r="r" b="b" t="t" l="l"/>
            <a:pathLst>
              <a:path h="10159920" w="2793978">
                <a:moveTo>
                  <a:pt x="0" y="0"/>
                </a:moveTo>
                <a:lnTo>
                  <a:pt x="2793978" y="0"/>
                </a:lnTo>
                <a:lnTo>
                  <a:pt x="2793978" y="10159920"/>
                </a:lnTo>
                <a:lnTo>
                  <a:pt x="0" y="10159920"/>
                </a:lnTo>
                <a:lnTo>
                  <a:pt x="0" y="0"/>
                </a:lnTo>
                <a:close/>
              </a:path>
            </a:pathLst>
          </a:custGeom>
          <a:blipFill>
            <a:blip r:embed="rId13"/>
            <a:stretch>
              <a:fillRect l="0" t="0" r="0" b="0"/>
            </a:stretch>
          </a:blipFill>
        </p:spPr>
      </p:sp>
      <p:sp>
        <p:nvSpPr>
          <p:cNvPr name="Freeform 13" id="13"/>
          <p:cNvSpPr/>
          <p:nvPr/>
        </p:nvSpPr>
        <p:spPr>
          <a:xfrm flipH="false" flipV="false" rot="0">
            <a:off x="3647032" y="6501943"/>
            <a:ext cx="8735453" cy="656124"/>
          </a:xfrm>
          <a:custGeom>
            <a:avLst/>
            <a:gdLst/>
            <a:ahLst/>
            <a:cxnLst/>
            <a:rect r="r" b="b" t="t" l="l"/>
            <a:pathLst>
              <a:path h="656124" w="8735453">
                <a:moveTo>
                  <a:pt x="0" y="0"/>
                </a:moveTo>
                <a:lnTo>
                  <a:pt x="8735452" y="0"/>
                </a:lnTo>
                <a:lnTo>
                  <a:pt x="8735452" y="656124"/>
                </a:lnTo>
                <a:lnTo>
                  <a:pt x="0" y="656124"/>
                </a:lnTo>
                <a:lnTo>
                  <a:pt x="0" y="0"/>
                </a:lnTo>
                <a:close/>
              </a:path>
            </a:pathLst>
          </a:custGeom>
          <a:blipFill>
            <a:blip r:embed="rId14"/>
            <a:stretch>
              <a:fillRect l="0" t="0" r="0" b="0"/>
            </a:stretch>
          </a:blipFill>
        </p:spPr>
      </p:sp>
      <p:sp>
        <p:nvSpPr>
          <p:cNvPr name="Freeform 14" id="14"/>
          <p:cNvSpPr/>
          <p:nvPr/>
        </p:nvSpPr>
        <p:spPr>
          <a:xfrm flipH="false" flipV="false" rot="-5400000">
            <a:off x="11622524" y="92583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3647032" y="7312983"/>
            <a:ext cx="8735453" cy="611482"/>
          </a:xfrm>
          <a:custGeom>
            <a:avLst/>
            <a:gdLst/>
            <a:ahLst/>
            <a:cxnLst/>
            <a:rect r="r" b="b" t="t" l="l"/>
            <a:pathLst>
              <a:path h="611482" w="8735453">
                <a:moveTo>
                  <a:pt x="0" y="0"/>
                </a:moveTo>
                <a:lnTo>
                  <a:pt x="8735452" y="0"/>
                </a:lnTo>
                <a:lnTo>
                  <a:pt x="8735452" y="611482"/>
                </a:lnTo>
                <a:lnTo>
                  <a:pt x="0" y="611482"/>
                </a:lnTo>
                <a:lnTo>
                  <a:pt x="0" y="0"/>
                </a:lnTo>
                <a:close/>
              </a:path>
            </a:pathLst>
          </a:custGeom>
          <a:blipFill>
            <a:blip r:embed="rId17"/>
            <a:stretch>
              <a:fillRect l="0" t="0" r="0" b="0"/>
            </a:stretch>
          </a:blipFill>
        </p:spPr>
      </p:sp>
      <p:sp>
        <p:nvSpPr>
          <p:cNvPr name="TextBox 16" id="16"/>
          <p:cNvSpPr txBox="true"/>
          <p:nvPr/>
        </p:nvSpPr>
        <p:spPr>
          <a:xfrm rot="0">
            <a:off x="2551809" y="4949368"/>
            <a:ext cx="10750125"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PERHITUNGAN Y_PRED</a:t>
            </a:r>
          </a:p>
        </p:txBody>
      </p:sp>
      <p:sp>
        <p:nvSpPr>
          <p:cNvPr name="TextBox 17" id="17"/>
          <p:cNvSpPr txBox="true"/>
          <p:nvPr/>
        </p:nvSpPr>
        <p:spPr>
          <a:xfrm rot="0">
            <a:off x="4295912" y="653593"/>
            <a:ext cx="7261920" cy="5162550"/>
          </a:xfrm>
          <a:prstGeom prst="rect">
            <a:avLst/>
          </a:prstGeom>
        </p:spPr>
        <p:txBody>
          <a:bodyPr anchor="t" rtlCol="false" tIns="0" lIns="0" bIns="0" rIns="0">
            <a:spAutoFit/>
          </a:bodyPr>
          <a:lstStyle/>
          <a:p>
            <a:pPr algn="ctr">
              <a:lnSpc>
                <a:spcPts val="42000"/>
              </a:lnSpc>
              <a:spcBef>
                <a:spcPct val="0"/>
              </a:spcBef>
            </a:pPr>
            <a:r>
              <a:rPr lang="en-US" sz="30000">
                <a:solidFill>
                  <a:srgbClr val="FFFFFF"/>
                </a:solidFill>
                <a:latin typeface="Marykate"/>
                <a:ea typeface="Marykate"/>
                <a:cs typeface="Marykate"/>
                <a:sym typeface="Marykate"/>
              </a:rPr>
              <a:t>TABEL</a:t>
            </a:r>
          </a:p>
        </p:txBody>
      </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32657">
            <a:off x="11571172" y="735589"/>
            <a:ext cx="1622626" cy="3628437"/>
          </a:xfrm>
          <a:custGeom>
            <a:avLst/>
            <a:gdLst/>
            <a:ahLst/>
            <a:cxnLst/>
            <a:rect r="r" b="b" t="t" l="l"/>
            <a:pathLst>
              <a:path h="3628437" w="1622626">
                <a:moveTo>
                  <a:pt x="0" y="0"/>
                </a:moveTo>
                <a:lnTo>
                  <a:pt x="1622625" y="0"/>
                </a:lnTo>
                <a:lnTo>
                  <a:pt x="1622625" y="3628436"/>
                </a:lnTo>
                <a:lnTo>
                  <a:pt x="0" y="3628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015666"/>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694278" y="99889"/>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59738" y="753039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437698" y="7200900"/>
            <a:ext cx="5700605" cy="4114800"/>
          </a:xfrm>
          <a:custGeom>
            <a:avLst/>
            <a:gdLst/>
            <a:ahLst/>
            <a:cxnLst/>
            <a:rect r="r" b="b" t="t" l="l"/>
            <a:pathLst>
              <a:path h="4114800" w="5700605">
                <a:moveTo>
                  <a:pt x="0" y="0"/>
                </a:moveTo>
                <a:lnTo>
                  <a:pt x="5700604" y="0"/>
                </a:lnTo>
                <a:lnTo>
                  <a:pt x="570060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799057">
            <a:off x="-1460159" y="-1385384"/>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437698" y="0"/>
            <a:ext cx="2850302" cy="10287000"/>
            <a:chOff x="0" y="0"/>
            <a:chExt cx="468642" cy="1691372"/>
          </a:xfrm>
        </p:grpSpPr>
        <p:sp>
          <p:nvSpPr>
            <p:cNvPr name="Freeform 10" id="10"/>
            <p:cNvSpPr/>
            <p:nvPr/>
          </p:nvSpPr>
          <p:spPr>
            <a:xfrm flipH="false" flipV="false" rot="0">
              <a:off x="0" y="0"/>
              <a:ext cx="468642" cy="1691372"/>
            </a:xfrm>
            <a:custGeom>
              <a:avLst/>
              <a:gdLst/>
              <a:ahLst/>
              <a:cxnLst/>
              <a:rect r="r" b="b" t="t" l="l"/>
              <a:pathLst>
                <a:path h="1691372" w="468642">
                  <a:moveTo>
                    <a:pt x="0" y="0"/>
                  </a:moveTo>
                  <a:lnTo>
                    <a:pt x="468642" y="0"/>
                  </a:lnTo>
                  <a:lnTo>
                    <a:pt x="468642" y="1691372"/>
                  </a:lnTo>
                  <a:lnTo>
                    <a:pt x="0" y="1691372"/>
                  </a:lnTo>
                  <a:close/>
                </a:path>
              </a:pathLst>
            </a:custGeom>
            <a:solidFill>
              <a:srgbClr val="FFFFFF"/>
            </a:solidFill>
          </p:spPr>
        </p:sp>
        <p:sp>
          <p:nvSpPr>
            <p:cNvPr name="TextBox 11" id="11"/>
            <p:cNvSpPr txBox="true"/>
            <p:nvPr/>
          </p:nvSpPr>
          <p:spPr>
            <a:xfrm>
              <a:off x="0" y="-38100"/>
              <a:ext cx="468642" cy="1729472"/>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5494022" y="0"/>
            <a:ext cx="2793978" cy="10159920"/>
          </a:xfrm>
          <a:custGeom>
            <a:avLst/>
            <a:gdLst/>
            <a:ahLst/>
            <a:cxnLst/>
            <a:rect r="r" b="b" t="t" l="l"/>
            <a:pathLst>
              <a:path h="10159920" w="2793978">
                <a:moveTo>
                  <a:pt x="0" y="0"/>
                </a:moveTo>
                <a:lnTo>
                  <a:pt x="2793978" y="0"/>
                </a:lnTo>
                <a:lnTo>
                  <a:pt x="2793978" y="10159920"/>
                </a:lnTo>
                <a:lnTo>
                  <a:pt x="0" y="10159920"/>
                </a:lnTo>
                <a:lnTo>
                  <a:pt x="0" y="0"/>
                </a:lnTo>
                <a:close/>
              </a:path>
            </a:pathLst>
          </a:custGeom>
          <a:blipFill>
            <a:blip r:embed="rId13"/>
            <a:stretch>
              <a:fillRect l="0" t="0" r="0" b="0"/>
            </a:stretch>
          </a:blipFill>
        </p:spPr>
      </p:sp>
      <p:sp>
        <p:nvSpPr>
          <p:cNvPr name="Freeform 13" id="13"/>
          <p:cNvSpPr/>
          <p:nvPr/>
        </p:nvSpPr>
        <p:spPr>
          <a:xfrm flipH="false" flipV="false" rot="-5400000">
            <a:off x="11622524" y="92583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2357700" y="6701006"/>
            <a:ext cx="4016514" cy="1028450"/>
          </a:xfrm>
          <a:custGeom>
            <a:avLst/>
            <a:gdLst/>
            <a:ahLst/>
            <a:cxnLst/>
            <a:rect r="r" b="b" t="t" l="l"/>
            <a:pathLst>
              <a:path h="1028450" w="4016514">
                <a:moveTo>
                  <a:pt x="0" y="0"/>
                </a:moveTo>
                <a:lnTo>
                  <a:pt x="4016514" y="0"/>
                </a:lnTo>
                <a:lnTo>
                  <a:pt x="4016514" y="1028450"/>
                </a:lnTo>
                <a:lnTo>
                  <a:pt x="0" y="1028450"/>
                </a:lnTo>
                <a:lnTo>
                  <a:pt x="0" y="0"/>
                </a:lnTo>
                <a:close/>
              </a:path>
            </a:pathLst>
          </a:custGeom>
          <a:blipFill>
            <a:blip r:embed="rId16"/>
            <a:stretch>
              <a:fillRect l="0" t="0" r="0" b="0"/>
            </a:stretch>
          </a:blipFill>
        </p:spPr>
      </p:sp>
      <p:sp>
        <p:nvSpPr>
          <p:cNvPr name="Freeform 15" id="15"/>
          <p:cNvSpPr/>
          <p:nvPr/>
        </p:nvSpPr>
        <p:spPr>
          <a:xfrm flipH="false" flipV="false" rot="0">
            <a:off x="6740545" y="6672344"/>
            <a:ext cx="6561389" cy="1057113"/>
          </a:xfrm>
          <a:custGeom>
            <a:avLst/>
            <a:gdLst/>
            <a:ahLst/>
            <a:cxnLst/>
            <a:rect r="r" b="b" t="t" l="l"/>
            <a:pathLst>
              <a:path h="1057113" w="6561389">
                <a:moveTo>
                  <a:pt x="0" y="0"/>
                </a:moveTo>
                <a:lnTo>
                  <a:pt x="6561389" y="0"/>
                </a:lnTo>
                <a:lnTo>
                  <a:pt x="6561389" y="1057112"/>
                </a:lnTo>
                <a:lnTo>
                  <a:pt x="0" y="1057112"/>
                </a:lnTo>
                <a:lnTo>
                  <a:pt x="0" y="0"/>
                </a:lnTo>
                <a:close/>
              </a:path>
            </a:pathLst>
          </a:custGeom>
          <a:blipFill>
            <a:blip r:embed="rId17"/>
            <a:stretch>
              <a:fillRect l="0" t="0" r="0" b="0"/>
            </a:stretch>
          </a:blipFill>
        </p:spPr>
      </p:sp>
      <p:sp>
        <p:nvSpPr>
          <p:cNvPr name="TextBox 16" id="16"/>
          <p:cNvSpPr txBox="true"/>
          <p:nvPr/>
        </p:nvSpPr>
        <p:spPr>
          <a:xfrm rot="0">
            <a:off x="2551809" y="4949368"/>
            <a:ext cx="10750125"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PERHITUNGAN R &amp; R^2</a:t>
            </a:r>
          </a:p>
        </p:txBody>
      </p:sp>
      <p:sp>
        <p:nvSpPr>
          <p:cNvPr name="TextBox 17" id="17"/>
          <p:cNvSpPr txBox="true"/>
          <p:nvPr/>
        </p:nvSpPr>
        <p:spPr>
          <a:xfrm rot="0">
            <a:off x="4295912" y="653593"/>
            <a:ext cx="7261920" cy="5162550"/>
          </a:xfrm>
          <a:prstGeom prst="rect">
            <a:avLst/>
          </a:prstGeom>
        </p:spPr>
        <p:txBody>
          <a:bodyPr anchor="t" rtlCol="false" tIns="0" lIns="0" bIns="0" rIns="0">
            <a:spAutoFit/>
          </a:bodyPr>
          <a:lstStyle/>
          <a:p>
            <a:pPr algn="ctr">
              <a:lnSpc>
                <a:spcPts val="42000"/>
              </a:lnSpc>
              <a:spcBef>
                <a:spcPct val="0"/>
              </a:spcBef>
            </a:pPr>
            <a:r>
              <a:rPr lang="en-US" sz="30000">
                <a:solidFill>
                  <a:srgbClr val="FFFFFF"/>
                </a:solidFill>
                <a:latin typeface="Marykate"/>
                <a:ea typeface="Marykate"/>
                <a:cs typeface="Marykate"/>
                <a:sym typeface="Marykate"/>
              </a:rPr>
              <a:t>TABEL</a:t>
            </a:r>
          </a:p>
        </p:txBody>
      </p:sp>
    </p:spTree>
  </p:cSld>
  <p:clrMapOvr>
    <a:masterClrMapping/>
  </p:clrMapOvr>
  <p:transition spd="fast">
    <p:circl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32657">
            <a:off x="11571172" y="735589"/>
            <a:ext cx="1622626" cy="3628437"/>
          </a:xfrm>
          <a:custGeom>
            <a:avLst/>
            <a:gdLst/>
            <a:ahLst/>
            <a:cxnLst/>
            <a:rect r="r" b="b" t="t" l="l"/>
            <a:pathLst>
              <a:path h="3628437" w="1622626">
                <a:moveTo>
                  <a:pt x="0" y="0"/>
                </a:moveTo>
                <a:lnTo>
                  <a:pt x="1622625" y="0"/>
                </a:lnTo>
                <a:lnTo>
                  <a:pt x="1622625" y="3628436"/>
                </a:lnTo>
                <a:lnTo>
                  <a:pt x="0" y="3628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015666"/>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694278" y="99889"/>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59738" y="753039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437698" y="7200900"/>
            <a:ext cx="5700605" cy="4114800"/>
          </a:xfrm>
          <a:custGeom>
            <a:avLst/>
            <a:gdLst/>
            <a:ahLst/>
            <a:cxnLst/>
            <a:rect r="r" b="b" t="t" l="l"/>
            <a:pathLst>
              <a:path h="4114800" w="5700605">
                <a:moveTo>
                  <a:pt x="0" y="0"/>
                </a:moveTo>
                <a:lnTo>
                  <a:pt x="5700604" y="0"/>
                </a:lnTo>
                <a:lnTo>
                  <a:pt x="570060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799057">
            <a:off x="-1460159" y="-1385384"/>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5437698" y="0"/>
            <a:ext cx="2850302" cy="10287000"/>
            <a:chOff x="0" y="0"/>
            <a:chExt cx="468642" cy="1691372"/>
          </a:xfrm>
        </p:grpSpPr>
        <p:sp>
          <p:nvSpPr>
            <p:cNvPr name="Freeform 10" id="10"/>
            <p:cNvSpPr/>
            <p:nvPr/>
          </p:nvSpPr>
          <p:spPr>
            <a:xfrm flipH="false" flipV="false" rot="0">
              <a:off x="0" y="0"/>
              <a:ext cx="468642" cy="1691372"/>
            </a:xfrm>
            <a:custGeom>
              <a:avLst/>
              <a:gdLst/>
              <a:ahLst/>
              <a:cxnLst/>
              <a:rect r="r" b="b" t="t" l="l"/>
              <a:pathLst>
                <a:path h="1691372" w="468642">
                  <a:moveTo>
                    <a:pt x="0" y="0"/>
                  </a:moveTo>
                  <a:lnTo>
                    <a:pt x="468642" y="0"/>
                  </a:lnTo>
                  <a:lnTo>
                    <a:pt x="468642" y="1691372"/>
                  </a:lnTo>
                  <a:lnTo>
                    <a:pt x="0" y="1691372"/>
                  </a:lnTo>
                  <a:close/>
                </a:path>
              </a:pathLst>
            </a:custGeom>
            <a:solidFill>
              <a:srgbClr val="FFFFFF"/>
            </a:solidFill>
          </p:spPr>
        </p:sp>
        <p:sp>
          <p:nvSpPr>
            <p:cNvPr name="TextBox 11" id="11"/>
            <p:cNvSpPr txBox="true"/>
            <p:nvPr/>
          </p:nvSpPr>
          <p:spPr>
            <a:xfrm>
              <a:off x="0" y="-38100"/>
              <a:ext cx="468642" cy="1729472"/>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5494022" y="0"/>
            <a:ext cx="2793978" cy="10159920"/>
          </a:xfrm>
          <a:custGeom>
            <a:avLst/>
            <a:gdLst/>
            <a:ahLst/>
            <a:cxnLst/>
            <a:rect r="r" b="b" t="t" l="l"/>
            <a:pathLst>
              <a:path h="10159920" w="2793978">
                <a:moveTo>
                  <a:pt x="0" y="0"/>
                </a:moveTo>
                <a:lnTo>
                  <a:pt x="2793978" y="0"/>
                </a:lnTo>
                <a:lnTo>
                  <a:pt x="2793978" y="10159920"/>
                </a:lnTo>
                <a:lnTo>
                  <a:pt x="0" y="10159920"/>
                </a:lnTo>
                <a:lnTo>
                  <a:pt x="0" y="0"/>
                </a:lnTo>
                <a:close/>
              </a:path>
            </a:pathLst>
          </a:custGeom>
          <a:blipFill>
            <a:blip r:embed="rId13"/>
            <a:stretch>
              <a:fillRect l="0" t="0" r="0" b="0"/>
            </a:stretch>
          </a:blipFill>
        </p:spPr>
      </p:sp>
      <p:sp>
        <p:nvSpPr>
          <p:cNvPr name="Freeform 13" id="13"/>
          <p:cNvSpPr/>
          <p:nvPr/>
        </p:nvSpPr>
        <p:spPr>
          <a:xfrm flipH="false" flipV="false" rot="-5400000">
            <a:off x="11622524" y="92583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2551809" y="4949368"/>
            <a:ext cx="10750125"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PERHITUNGAN Y-Y_PRED/Y</a:t>
            </a:r>
          </a:p>
        </p:txBody>
      </p:sp>
      <p:sp>
        <p:nvSpPr>
          <p:cNvPr name="TextBox 15" id="15"/>
          <p:cNvSpPr txBox="true"/>
          <p:nvPr/>
        </p:nvSpPr>
        <p:spPr>
          <a:xfrm rot="0">
            <a:off x="4295912" y="653593"/>
            <a:ext cx="7261920" cy="5162550"/>
          </a:xfrm>
          <a:prstGeom prst="rect">
            <a:avLst/>
          </a:prstGeom>
        </p:spPr>
        <p:txBody>
          <a:bodyPr anchor="t" rtlCol="false" tIns="0" lIns="0" bIns="0" rIns="0">
            <a:spAutoFit/>
          </a:bodyPr>
          <a:lstStyle/>
          <a:p>
            <a:pPr algn="ctr">
              <a:lnSpc>
                <a:spcPts val="42000"/>
              </a:lnSpc>
              <a:spcBef>
                <a:spcPct val="0"/>
              </a:spcBef>
            </a:pPr>
            <a:r>
              <a:rPr lang="en-US" sz="30000">
                <a:solidFill>
                  <a:srgbClr val="FFFFFF"/>
                </a:solidFill>
                <a:latin typeface="Marykate"/>
                <a:ea typeface="Marykate"/>
                <a:cs typeface="Marykate"/>
                <a:sym typeface="Marykate"/>
              </a:rPr>
              <a:t>TABEL</a:t>
            </a:r>
          </a:p>
        </p:txBody>
      </p:sp>
      <p:sp>
        <p:nvSpPr>
          <p:cNvPr name="TextBox 16" id="16"/>
          <p:cNvSpPr txBox="true"/>
          <p:nvPr/>
        </p:nvSpPr>
        <p:spPr>
          <a:xfrm rot="0">
            <a:off x="2211819" y="6537524"/>
            <a:ext cx="11430106" cy="665148"/>
          </a:xfrm>
          <a:prstGeom prst="rect">
            <a:avLst/>
          </a:prstGeom>
        </p:spPr>
        <p:txBody>
          <a:bodyPr anchor="t" rtlCol="false" tIns="0" lIns="0" bIns="0" rIns="0">
            <a:spAutoFit/>
          </a:bodyPr>
          <a:lstStyle/>
          <a:p>
            <a:pPr algn="ctr">
              <a:lnSpc>
                <a:spcPts val="5338"/>
              </a:lnSpc>
            </a:pPr>
            <a:r>
              <a:rPr lang="en-US" sz="3813">
                <a:solidFill>
                  <a:srgbClr val="FFFFFF"/>
                </a:solidFill>
                <a:latin typeface="Marykate"/>
                <a:ea typeface="Marykate"/>
                <a:cs typeface="Marykate"/>
                <a:sym typeface="Marykate"/>
              </a:rPr>
              <a:t>Fungsi nya untuk menghitung Mean Absolute Percentage Error (MAPE) </a:t>
            </a:r>
          </a:p>
        </p:txBody>
      </p:sp>
    </p:spTree>
  </p:cSld>
  <p:clrMapOvr>
    <a:masterClrMapping/>
  </p:clrMapOvr>
  <p:transition spd="fast">
    <p:circl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42113" y="77024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425948">
            <a:off x="-1869773" y="-20574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6169884" y="989179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2690132" y="9901244"/>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45957" y="-1287155"/>
            <a:ext cx="4794788" cy="4114800"/>
          </a:xfrm>
          <a:custGeom>
            <a:avLst/>
            <a:gdLst/>
            <a:ahLst/>
            <a:cxnLst/>
            <a:rect r="r" b="b" t="t" l="l"/>
            <a:pathLst>
              <a:path h="4114800" w="4794788">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585557" y="2932300"/>
            <a:ext cx="6942335" cy="1338281"/>
          </a:xfrm>
          <a:custGeom>
            <a:avLst/>
            <a:gdLst/>
            <a:ahLst/>
            <a:cxnLst/>
            <a:rect r="r" b="b" t="t" l="l"/>
            <a:pathLst>
              <a:path h="1338281" w="6942335">
                <a:moveTo>
                  <a:pt x="0" y="0"/>
                </a:moveTo>
                <a:lnTo>
                  <a:pt x="6942335" y="0"/>
                </a:lnTo>
                <a:lnTo>
                  <a:pt x="6942335" y="1338281"/>
                </a:lnTo>
                <a:lnTo>
                  <a:pt x="0" y="1338281"/>
                </a:lnTo>
                <a:lnTo>
                  <a:pt x="0" y="0"/>
                </a:lnTo>
                <a:close/>
              </a:path>
            </a:pathLst>
          </a:custGeom>
          <a:blipFill>
            <a:blip r:embed="rId7"/>
            <a:stretch>
              <a:fillRect l="0" t="0" r="0" b="0"/>
            </a:stretch>
          </a:blipFill>
        </p:spPr>
      </p:sp>
      <p:sp>
        <p:nvSpPr>
          <p:cNvPr name="Freeform 9" id="9"/>
          <p:cNvSpPr/>
          <p:nvPr/>
        </p:nvSpPr>
        <p:spPr>
          <a:xfrm flipH="false" flipV="false" rot="0">
            <a:off x="3165502" y="5324482"/>
            <a:ext cx="6942335" cy="1338281"/>
          </a:xfrm>
          <a:custGeom>
            <a:avLst/>
            <a:gdLst/>
            <a:ahLst/>
            <a:cxnLst/>
            <a:rect r="r" b="b" t="t" l="l"/>
            <a:pathLst>
              <a:path h="1338281" w="6942335">
                <a:moveTo>
                  <a:pt x="0" y="0"/>
                </a:moveTo>
                <a:lnTo>
                  <a:pt x="6942335" y="0"/>
                </a:lnTo>
                <a:lnTo>
                  <a:pt x="6942335" y="1338282"/>
                </a:lnTo>
                <a:lnTo>
                  <a:pt x="0" y="1338282"/>
                </a:lnTo>
                <a:lnTo>
                  <a:pt x="0" y="0"/>
                </a:lnTo>
                <a:close/>
              </a:path>
            </a:pathLst>
          </a:custGeom>
          <a:blipFill>
            <a:blip r:embed="rId7"/>
            <a:stretch>
              <a:fillRect l="0" t="0" r="0" b="0"/>
            </a:stretch>
          </a:blipFill>
        </p:spPr>
      </p:sp>
      <p:sp>
        <p:nvSpPr>
          <p:cNvPr name="Freeform 10" id="10"/>
          <p:cNvSpPr/>
          <p:nvPr/>
        </p:nvSpPr>
        <p:spPr>
          <a:xfrm flipH="false" flipV="false" rot="0">
            <a:off x="3165502" y="7716665"/>
            <a:ext cx="6942335" cy="1338281"/>
          </a:xfrm>
          <a:custGeom>
            <a:avLst/>
            <a:gdLst/>
            <a:ahLst/>
            <a:cxnLst/>
            <a:rect r="r" b="b" t="t" l="l"/>
            <a:pathLst>
              <a:path h="1338281" w="6942335">
                <a:moveTo>
                  <a:pt x="0" y="0"/>
                </a:moveTo>
                <a:lnTo>
                  <a:pt x="6942335" y="0"/>
                </a:lnTo>
                <a:lnTo>
                  <a:pt x="6942335" y="1338281"/>
                </a:lnTo>
                <a:lnTo>
                  <a:pt x="0" y="1338281"/>
                </a:lnTo>
                <a:lnTo>
                  <a:pt x="0" y="0"/>
                </a:lnTo>
                <a:close/>
              </a:path>
            </a:pathLst>
          </a:custGeom>
          <a:blipFill>
            <a:blip r:embed="rId7"/>
            <a:stretch>
              <a:fillRect l="0" t="0" r="0" b="0"/>
            </a:stretch>
          </a:blipFill>
        </p:spPr>
      </p:sp>
      <p:sp>
        <p:nvSpPr>
          <p:cNvPr name="Freeform 11" id="11"/>
          <p:cNvSpPr/>
          <p:nvPr/>
        </p:nvSpPr>
        <p:spPr>
          <a:xfrm flipH="false" flipV="false" rot="0">
            <a:off x="2585557" y="5324482"/>
            <a:ext cx="13790481" cy="1317068"/>
          </a:xfrm>
          <a:custGeom>
            <a:avLst/>
            <a:gdLst/>
            <a:ahLst/>
            <a:cxnLst/>
            <a:rect r="r" b="b" t="t" l="l"/>
            <a:pathLst>
              <a:path h="1317068" w="13790481">
                <a:moveTo>
                  <a:pt x="0" y="0"/>
                </a:moveTo>
                <a:lnTo>
                  <a:pt x="13790481" y="0"/>
                </a:lnTo>
                <a:lnTo>
                  <a:pt x="13790481" y="1317069"/>
                </a:lnTo>
                <a:lnTo>
                  <a:pt x="0" y="1317069"/>
                </a:lnTo>
                <a:lnTo>
                  <a:pt x="0" y="0"/>
                </a:lnTo>
                <a:close/>
              </a:path>
            </a:pathLst>
          </a:custGeom>
          <a:blipFill>
            <a:blip r:embed="rId8"/>
            <a:stretch>
              <a:fillRect l="0" t="0" r="0" b="0"/>
            </a:stretch>
          </a:blipFill>
        </p:spPr>
      </p:sp>
      <p:sp>
        <p:nvSpPr>
          <p:cNvPr name="Freeform 12" id="12"/>
          <p:cNvSpPr/>
          <p:nvPr/>
        </p:nvSpPr>
        <p:spPr>
          <a:xfrm flipH="false" flipV="false" rot="0">
            <a:off x="2585557" y="7730731"/>
            <a:ext cx="11776611" cy="1310148"/>
          </a:xfrm>
          <a:custGeom>
            <a:avLst/>
            <a:gdLst/>
            <a:ahLst/>
            <a:cxnLst/>
            <a:rect r="r" b="b" t="t" l="l"/>
            <a:pathLst>
              <a:path h="1310148" w="11776611">
                <a:moveTo>
                  <a:pt x="0" y="0"/>
                </a:moveTo>
                <a:lnTo>
                  <a:pt x="11776611" y="0"/>
                </a:lnTo>
                <a:lnTo>
                  <a:pt x="11776611" y="1310148"/>
                </a:lnTo>
                <a:lnTo>
                  <a:pt x="0" y="1310148"/>
                </a:lnTo>
                <a:lnTo>
                  <a:pt x="0" y="0"/>
                </a:lnTo>
                <a:close/>
              </a:path>
            </a:pathLst>
          </a:custGeom>
          <a:blipFill>
            <a:blip r:embed="rId9"/>
            <a:stretch>
              <a:fillRect l="0" t="0" r="0" b="0"/>
            </a:stretch>
          </a:blipFill>
        </p:spPr>
      </p:sp>
      <p:sp>
        <p:nvSpPr>
          <p:cNvPr name="TextBox 13" id="13"/>
          <p:cNvSpPr txBox="true"/>
          <p:nvPr/>
        </p:nvSpPr>
        <p:spPr>
          <a:xfrm rot="0">
            <a:off x="1332017" y="589270"/>
            <a:ext cx="15623967"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MSE, RMSE, MAPE</a:t>
            </a:r>
          </a:p>
        </p:txBody>
      </p:sp>
      <p:sp>
        <p:nvSpPr>
          <p:cNvPr name="TextBox 14" id="14"/>
          <p:cNvSpPr txBox="true"/>
          <p:nvPr/>
        </p:nvSpPr>
        <p:spPr>
          <a:xfrm rot="0">
            <a:off x="1911962" y="2268924"/>
            <a:ext cx="7198938" cy="663376"/>
          </a:xfrm>
          <a:prstGeom prst="rect">
            <a:avLst/>
          </a:prstGeom>
        </p:spPr>
        <p:txBody>
          <a:bodyPr anchor="t" rtlCol="false" tIns="0" lIns="0" bIns="0" rIns="0">
            <a:spAutoFit/>
          </a:bodyPr>
          <a:lstStyle/>
          <a:p>
            <a:pPr algn="l" marL="823240" indent="-411620" lvl="1">
              <a:lnSpc>
                <a:spcPts val="5338"/>
              </a:lnSpc>
              <a:buAutoNum type="arabicPeriod" startAt="1"/>
            </a:pPr>
            <a:r>
              <a:rPr lang="en-US" sz="3813">
                <a:solidFill>
                  <a:srgbClr val="FFFFFF"/>
                </a:solidFill>
                <a:latin typeface="Marykate"/>
                <a:ea typeface="Marykate"/>
                <a:cs typeface="Marykate"/>
                <a:sym typeface="Marykate"/>
              </a:rPr>
              <a:t>Perhitungan Mean Squared Error (MSE)</a:t>
            </a:r>
          </a:p>
        </p:txBody>
      </p:sp>
      <p:sp>
        <p:nvSpPr>
          <p:cNvPr name="TextBox 15" id="15"/>
          <p:cNvSpPr txBox="true"/>
          <p:nvPr/>
        </p:nvSpPr>
        <p:spPr>
          <a:xfrm rot="0">
            <a:off x="2457255" y="4661106"/>
            <a:ext cx="7198938" cy="663376"/>
          </a:xfrm>
          <a:prstGeom prst="rect">
            <a:avLst/>
          </a:prstGeom>
        </p:spPr>
        <p:txBody>
          <a:bodyPr anchor="t" rtlCol="false" tIns="0" lIns="0" bIns="0" rIns="0">
            <a:spAutoFit/>
          </a:bodyPr>
          <a:lstStyle/>
          <a:p>
            <a:pPr algn="l">
              <a:lnSpc>
                <a:spcPts val="5338"/>
              </a:lnSpc>
            </a:pPr>
            <a:r>
              <a:rPr lang="en-US" sz="3813">
                <a:solidFill>
                  <a:srgbClr val="FFFFFF"/>
                </a:solidFill>
                <a:latin typeface="Marykate"/>
                <a:ea typeface="Marykate"/>
                <a:cs typeface="Marykate"/>
                <a:sym typeface="Marykate"/>
              </a:rPr>
              <a:t>2.  Root Mean Squared Error (RMSE)</a:t>
            </a:r>
          </a:p>
        </p:txBody>
      </p:sp>
      <p:sp>
        <p:nvSpPr>
          <p:cNvPr name="TextBox 16" id="16"/>
          <p:cNvSpPr txBox="true"/>
          <p:nvPr/>
        </p:nvSpPr>
        <p:spPr>
          <a:xfrm rot="0">
            <a:off x="2457255" y="7053289"/>
            <a:ext cx="7198938" cy="663376"/>
          </a:xfrm>
          <a:prstGeom prst="rect">
            <a:avLst/>
          </a:prstGeom>
        </p:spPr>
        <p:txBody>
          <a:bodyPr anchor="t" rtlCol="false" tIns="0" lIns="0" bIns="0" rIns="0">
            <a:spAutoFit/>
          </a:bodyPr>
          <a:lstStyle/>
          <a:p>
            <a:pPr algn="l">
              <a:lnSpc>
                <a:spcPts val="5338"/>
              </a:lnSpc>
            </a:pPr>
            <a:r>
              <a:rPr lang="en-US" sz="3813">
                <a:solidFill>
                  <a:srgbClr val="FFFFFF"/>
                </a:solidFill>
                <a:latin typeface="Marykate"/>
                <a:ea typeface="Marykate"/>
                <a:cs typeface="Marykate"/>
                <a:sym typeface="Marykate"/>
              </a:rPr>
              <a:t>3.  Mean Absolute Percentage Error (MAPE)</a:t>
            </a:r>
          </a:p>
        </p:txBody>
      </p:sp>
    </p:spTree>
  </p:cSld>
  <p:clrMapOvr>
    <a:masterClrMapping/>
  </p:clrMapOvr>
  <p:transition spd="fast">
    <p:circl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42113" y="77024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425948">
            <a:off x="-1869773" y="-20574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6169884" y="989179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2690132" y="9901244"/>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45957" y="-1287155"/>
            <a:ext cx="4794788" cy="4114800"/>
          </a:xfrm>
          <a:custGeom>
            <a:avLst/>
            <a:gdLst/>
            <a:ahLst/>
            <a:cxnLst/>
            <a:rect r="r" b="b" t="t" l="l"/>
            <a:pathLst>
              <a:path h="4114800" w="4794788">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466088" y="2066830"/>
            <a:ext cx="11726990" cy="7519932"/>
            <a:chOff x="0" y="0"/>
            <a:chExt cx="15635987" cy="10026577"/>
          </a:xfrm>
        </p:grpSpPr>
        <p:sp>
          <p:nvSpPr>
            <p:cNvPr name="Freeform 9" id="9"/>
            <p:cNvSpPr/>
            <p:nvPr/>
          </p:nvSpPr>
          <p:spPr>
            <a:xfrm flipH="false" flipV="false" rot="0">
              <a:off x="0" y="0"/>
              <a:ext cx="15635987" cy="10026577"/>
            </a:xfrm>
            <a:custGeom>
              <a:avLst/>
              <a:gdLst/>
              <a:ahLst/>
              <a:cxnLst/>
              <a:rect r="r" b="b" t="t" l="l"/>
              <a:pathLst>
                <a:path h="10026577" w="15635987">
                  <a:moveTo>
                    <a:pt x="0" y="0"/>
                  </a:moveTo>
                  <a:lnTo>
                    <a:pt x="15635987" y="0"/>
                  </a:lnTo>
                  <a:lnTo>
                    <a:pt x="15635987" y="10026577"/>
                  </a:lnTo>
                  <a:lnTo>
                    <a:pt x="0" y="10026577"/>
                  </a:lnTo>
                  <a:lnTo>
                    <a:pt x="0" y="0"/>
                  </a:lnTo>
                  <a:close/>
                </a:path>
              </a:pathLst>
            </a:custGeom>
            <a:blipFill>
              <a:blip r:embed="rId7"/>
              <a:stretch>
                <a:fillRect l="0" t="0" r="0" b="0"/>
              </a:stretch>
            </a:blipFill>
          </p:spPr>
        </p:sp>
        <p:grpSp>
          <p:nvGrpSpPr>
            <p:cNvPr name="Group 10" id="10"/>
            <p:cNvGrpSpPr/>
            <p:nvPr/>
          </p:nvGrpSpPr>
          <p:grpSpPr>
            <a:xfrm rot="0">
              <a:off x="750149" y="7450021"/>
              <a:ext cx="10285853" cy="336519"/>
              <a:chOff x="0" y="0"/>
              <a:chExt cx="1561761" cy="51096"/>
            </a:xfrm>
          </p:grpSpPr>
          <p:sp>
            <p:nvSpPr>
              <p:cNvPr name="Freeform 11" id="11"/>
              <p:cNvSpPr/>
              <p:nvPr/>
            </p:nvSpPr>
            <p:spPr>
              <a:xfrm flipH="false" flipV="false" rot="0">
                <a:off x="0" y="0"/>
                <a:ext cx="1561761" cy="51096"/>
              </a:xfrm>
              <a:custGeom>
                <a:avLst/>
                <a:gdLst/>
                <a:ahLst/>
                <a:cxnLst/>
                <a:rect r="r" b="b" t="t" l="l"/>
                <a:pathLst>
                  <a:path h="51096" w="1561761">
                    <a:moveTo>
                      <a:pt x="0" y="0"/>
                    </a:moveTo>
                    <a:lnTo>
                      <a:pt x="1561761" y="0"/>
                    </a:lnTo>
                    <a:lnTo>
                      <a:pt x="1561761" y="51096"/>
                    </a:lnTo>
                    <a:lnTo>
                      <a:pt x="0" y="51096"/>
                    </a:lnTo>
                    <a:close/>
                  </a:path>
                </a:pathLst>
              </a:custGeom>
              <a:solidFill>
                <a:srgbClr val="FFFFFF"/>
              </a:solidFill>
            </p:spPr>
          </p:sp>
          <p:sp>
            <p:nvSpPr>
              <p:cNvPr name="TextBox 12" id="12"/>
              <p:cNvSpPr txBox="true"/>
              <p:nvPr/>
            </p:nvSpPr>
            <p:spPr>
              <a:xfrm>
                <a:off x="0" y="-38100"/>
                <a:ext cx="1561761" cy="8919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50149" y="8488436"/>
              <a:ext cx="10285853" cy="336519"/>
              <a:chOff x="0" y="0"/>
              <a:chExt cx="1561761" cy="51096"/>
            </a:xfrm>
          </p:grpSpPr>
          <p:sp>
            <p:nvSpPr>
              <p:cNvPr name="Freeform 14" id="14"/>
              <p:cNvSpPr/>
              <p:nvPr/>
            </p:nvSpPr>
            <p:spPr>
              <a:xfrm flipH="false" flipV="false" rot="0">
                <a:off x="0" y="0"/>
                <a:ext cx="1561761" cy="51096"/>
              </a:xfrm>
              <a:custGeom>
                <a:avLst/>
                <a:gdLst/>
                <a:ahLst/>
                <a:cxnLst/>
                <a:rect r="r" b="b" t="t" l="l"/>
                <a:pathLst>
                  <a:path h="51096" w="1561761">
                    <a:moveTo>
                      <a:pt x="0" y="0"/>
                    </a:moveTo>
                    <a:lnTo>
                      <a:pt x="1561761" y="0"/>
                    </a:lnTo>
                    <a:lnTo>
                      <a:pt x="1561761" y="51096"/>
                    </a:lnTo>
                    <a:lnTo>
                      <a:pt x="0" y="51096"/>
                    </a:lnTo>
                    <a:close/>
                  </a:path>
                </a:pathLst>
              </a:custGeom>
              <a:solidFill>
                <a:srgbClr val="FFFFFF"/>
              </a:solidFill>
            </p:spPr>
          </p:sp>
          <p:sp>
            <p:nvSpPr>
              <p:cNvPr name="TextBox 15" id="15"/>
              <p:cNvSpPr txBox="true"/>
              <p:nvPr/>
            </p:nvSpPr>
            <p:spPr>
              <a:xfrm>
                <a:off x="0" y="-38100"/>
                <a:ext cx="1561761" cy="89196"/>
              </a:xfrm>
              <a:prstGeom prst="rect">
                <a:avLst/>
              </a:prstGeom>
            </p:spPr>
            <p:txBody>
              <a:bodyPr anchor="ctr" rtlCol="false" tIns="50800" lIns="50800" bIns="50800" rIns="50800"/>
              <a:lstStyle/>
              <a:p>
                <a:pPr algn="ctr">
                  <a:lnSpc>
                    <a:spcPts val="2659"/>
                  </a:lnSpc>
                </a:pPr>
              </a:p>
            </p:txBody>
          </p:sp>
        </p:grpSp>
      </p:grpSp>
      <p:sp>
        <p:nvSpPr>
          <p:cNvPr name="Freeform 16" id="16"/>
          <p:cNvSpPr/>
          <p:nvPr/>
        </p:nvSpPr>
        <p:spPr>
          <a:xfrm flipH="false" flipV="false" rot="0">
            <a:off x="12530646" y="0"/>
            <a:ext cx="5752248" cy="2510505"/>
          </a:xfrm>
          <a:custGeom>
            <a:avLst/>
            <a:gdLst/>
            <a:ahLst/>
            <a:cxnLst/>
            <a:rect r="r" b="b" t="t" l="l"/>
            <a:pathLst>
              <a:path h="2510505" w="5752248">
                <a:moveTo>
                  <a:pt x="0" y="0"/>
                </a:moveTo>
                <a:lnTo>
                  <a:pt x="5752247" y="0"/>
                </a:lnTo>
                <a:lnTo>
                  <a:pt x="5752247" y="2510505"/>
                </a:lnTo>
                <a:lnTo>
                  <a:pt x="0" y="2510505"/>
                </a:lnTo>
                <a:lnTo>
                  <a:pt x="0" y="0"/>
                </a:lnTo>
                <a:close/>
              </a:path>
            </a:pathLst>
          </a:custGeom>
          <a:blipFill>
            <a:blip r:embed="rId8"/>
            <a:stretch>
              <a:fillRect l="0" t="-9573" r="0" b="-9573"/>
            </a:stretch>
          </a:blipFill>
        </p:spPr>
      </p:sp>
      <p:sp>
        <p:nvSpPr>
          <p:cNvPr name="Freeform 17" id="17"/>
          <p:cNvSpPr/>
          <p:nvPr/>
        </p:nvSpPr>
        <p:spPr>
          <a:xfrm flipH="false" flipV="false" rot="0">
            <a:off x="13460106" y="2591440"/>
            <a:ext cx="4827894" cy="2510505"/>
          </a:xfrm>
          <a:custGeom>
            <a:avLst/>
            <a:gdLst/>
            <a:ahLst/>
            <a:cxnLst/>
            <a:rect r="r" b="b" t="t" l="l"/>
            <a:pathLst>
              <a:path h="2510505" w="4827894">
                <a:moveTo>
                  <a:pt x="0" y="0"/>
                </a:moveTo>
                <a:lnTo>
                  <a:pt x="4827894" y="0"/>
                </a:lnTo>
                <a:lnTo>
                  <a:pt x="4827894" y="2510505"/>
                </a:lnTo>
                <a:lnTo>
                  <a:pt x="0" y="2510505"/>
                </a:lnTo>
                <a:lnTo>
                  <a:pt x="0" y="0"/>
                </a:lnTo>
                <a:close/>
              </a:path>
            </a:pathLst>
          </a:custGeom>
          <a:blipFill>
            <a:blip r:embed="rId8"/>
            <a:stretch>
              <a:fillRect l="0" t="0" r="0" b="0"/>
            </a:stretch>
          </a:blipFill>
        </p:spPr>
      </p:sp>
      <p:sp>
        <p:nvSpPr>
          <p:cNvPr name="Freeform 18" id="18"/>
          <p:cNvSpPr/>
          <p:nvPr/>
        </p:nvSpPr>
        <p:spPr>
          <a:xfrm flipH="false" flipV="false" rot="0">
            <a:off x="13460106" y="5184178"/>
            <a:ext cx="4827894" cy="2510505"/>
          </a:xfrm>
          <a:custGeom>
            <a:avLst/>
            <a:gdLst/>
            <a:ahLst/>
            <a:cxnLst/>
            <a:rect r="r" b="b" t="t" l="l"/>
            <a:pathLst>
              <a:path h="2510505" w="4827894">
                <a:moveTo>
                  <a:pt x="0" y="0"/>
                </a:moveTo>
                <a:lnTo>
                  <a:pt x="4827894" y="0"/>
                </a:lnTo>
                <a:lnTo>
                  <a:pt x="4827894" y="2510505"/>
                </a:lnTo>
                <a:lnTo>
                  <a:pt x="0" y="2510505"/>
                </a:lnTo>
                <a:lnTo>
                  <a:pt x="0" y="0"/>
                </a:lnTo>
                <a:close/>
              </a:path>
            </a:pathLst>
          </a:custGeom>
          <a:blipFill>
            <a:blip r:embed="rId8"/>
            <a:stretch>
              <a:fillRect l="0" t="0" r="0" b="0"/>
            </a:stretch>
          </a:blipFill>
        </p:spPr>
      </p:sp>
      <p:sp>
        <p:nvSpPr>
          <p:cNvPr name="Freeform 19" id="19"/>
          <p:cNvSpPr/>
          <p:nvPr/>
        </p:nvSpPr>
        <p:spPr>
          <a:xfrm flipH="false" flipV="false" rot="0">
            <a:off x="13460106" y="7776495"/>
            <a:ext cx="4827894" cy="2510505"/>
          </a:xfrm>
          <a:custGeom>
            <a:avLst/>
            <a:gdLst/>
            <a:ahLst/>
            <a:cxnLst/>
            <a:rect r="r" b="b" t="t" l="l"/>
            <a:pathLst>
              <a:path h="2510505" w="4827894">
                <a:moveTo>
                  <a:pt x="0" y="0"/>
                </a:moveTo>
                <a:lnTo>
                  <a:pt x="4827894" y="0"/>
                </a:lnTo>
                <a:lnTo>
                  <a:pt x="4827894" y="2510505"/>
                </a:lnTo>
                <a:lnTo>
                  <a:pt x="0" y="2510505"/>
                </a:lnTo>
                <a:lnTo>
                  <a:pt x="0" y="0"/>
                </a:lnTo>
                <a:close/>
              </a:path>
            </a:pathLst>
          </a:custGeom>
          <a:blipFill>
            <a:blip r:embed="rId8"/>
            <a:stretch>
              <a:fillRect l="0" t="0" r="0" b="0"/>
            </a:stretch>
          </a:blipFill>
        </p:spPr>
      </p:sp>
      <p:sp>
        <p:nvSpPr>
          <p:cNvPr name="Freeform 20" id="20"/>
          <p:cNvSpPr/>
          <p:nvPr/>
        </p:nvSpPr>
        <p:spPr>
          <a:xfrm flipH="false" flipV="false" rot="0">
            <a:off x="12530646" y="2591440"/>
            <a:ext cx="5784027" cy="2524375"/>
          </a:xfrm>
          <a:custGeom>
            <a:avLst/>
            <a:gdLst/>
            <a:ahLst/>
            <a:cxnLst/>
            <a:rect r="r" b="b" t="t" l="l"/>
            <a:pathLst>
              <a:path h="2524375" w="5784027">
                <a:moveTo>
                  <a:pt x="0" y="0"/>
                </a:moveTo>
                <a:lnTo>
                  <a:pt x="5784027" y="0"/>
                </a:lnTo>
                <a:lnTo>
                  <a:pt x="5784027" y="2524375"/>
                </a:lnTo>
                <a:lnTo>
                  <a:pt x="0" y="2524375"/>
                </a:lnTo>
                <a:lnTo>
                  <a:pt x="0" y="0"/>
                </a:lnTo>
                <a:close/>
              </a:path>
            </a:pathLst>
          </a:custGeom>
          <a:blipFill>
            <a:blip r:embed="rId8"/>
            <a:stretch>
              <a:fillRect l="0" t="-9573" r="0" b="-9573"/>
            </a:stretch>
          </a:blipFill>
        </p:spPr>
      </p:sp>
      <p:sp>
        <p:nvSpPr>
          <p:cNvPr name="Freeform 21" id="21"/>
          <p:cNvSpPr/>
          <p:nvPr/>
        </p:nvSpPr>
        <p:spPr>
          <a:xfrm flipH="false" flipV="false" rot="0">
            <a:off x="12530646" y="5194821"/>
            <a:ext cx="5693234" cy="2502668"/>
          </a:xfrm>
          <a:custGeom>
            <a:avLst/>
            <a:gdLst/>
            <a:ahLst/>
            <a:cxnLst/>
            <a:rect r="r" b="b" t="t" l="l"/>
            <a:pathLst>
              <a:path h="2502668" w="5693234">
                <a:moveTo>
                  <a:pt x="0" y="0"/>
                </a:moveTo>
                <a:lnTo>
                  <a:pt x="5693234" y="0"/>
                </a:lnTo>
                <a:lnTo>
                  <a:pt x="5693234" y="2502668"/>
                </a:lnTo>
                <a:lnTo>
                  <a:pt x="0" y="2502668"/>
                </a:lnTo>
                <a:lnTo>
                  <a:pt x="0" y="0"/>
                </a:lnTo>
                <a:close/>
              </a:path>
            </a:pathLst>
          </a:custGeom>
          <a:blipFill>
            <a:blip r:embed="rId9"/>
            <a:stretch>
              <a:fillRect l="0" t="-9573" r="0" b="-9573"/>
            </a:stretch>
          </a:blipFill>
        </p:spPr>
      </p:sp>
      <p:sp>
        <p:nvSpPr>
          <p:cNvPr name="Freeform 22" id="22"/>
          <p:cNvSpPr/>
          <p:nvPr/>
        </p:nvSpPr>
        <p:spPr>
          <a:xfrm flipH="false" flipV="false" rot="0">
            <a:off x="12530646" y="7758390"/>
            <a:ext cx="5752248" cy="2528610"/>
          </a:xfrm>
          <a:custGeom>
            <a:avLst/>
            <a:gdLst/>
            <a:ahLst/>
            <a:cxnLst/>
            <a:rect r="r" b="b" t="t" l="l"/>
            <a:pathLst>
              <a:path h="2528610" w="5752248">
                <a:moveTo>
                  <a:pt x="0" y="0"/>
                </a:moveTo>
                <a:lnTo>
                  <a:pt x="5752247" y="0"/>
                </a:lnTo>
                <a:lnTo>
                  <a:pt x="5752247" y="2528610"/>
                </a:lnTo>
                <a:lnTo>
                  <a:pt x="0" y="2528610"/>
                </a:lnTo>
                <a:lnTo>
                  <a:pt x="0" y="0"/>
                </a:lnTo>
                <a:close/>
              </a:path>
            </a:pathLst>
          </a:custGeom>
          <a:blipFill>
            <a:blip r:embed="rId10"/>
            <a:stretch>
              <a:fillRect l="0" t="-9573" r="0" b="-9573"/>
            </a:stretch>
          </a:blipFill>
        </p:spPr>
      </p:sp>
      <p:sp>
        <p:nvSpPr>
          <p:cNvPr name="Freeform 23" id="23"/>
          <p:cNvSpPr/>
          <p:nvPr/>
        </p:nvSpPr>
        <p:spPr>
          <a:xfrm flipH="false" flipV="false" rot="0">
            <a:off x="12530646" y="2591440"/>
            <a:ext cx="5757354" cy="2507013"/>
          </a:xfrm>
          <a:custGeom>
            <a:avLst/>
            <a:gdLst/>
            <a:ahLst/>
            <a:cxnLst/>
            <a:rect r="r" b="b" t="t" l="l"/>
            <a:pathLst>
              <a:path h="2507013" w="5757354">
                <a:moveTo>
                  <a:pt x="0" y="0"/>
                </a:moveTo>
                <a:lnTo>
                  <a:pt x="5757354" y="0"/>
                </a:lnTo>
                <a:lnTo>
                  <a:pt x="5757354" y="2507013"/>
                </a:lnTo>
                <a:lnTo>
                  <a:pt x="0" y="2507013"/>
                </a:lnTo>
                <a:lnTo>
                  <a:pt x="0" y="0"/>
                </a:lnTo>
                <a:close/>
              </a:path>
            </a:pathLst>
          </a:custGeom>
          <a:blipFill>
            <a:blip r:embed="rId11"/>
            <a:stretch>
              <a:fillRect l="0" t="-10283" r="0" b="-10283"/>
            </a:stretch>
          </a:blipFill>
        </p:spPr>
      </p:sp>
      <p:sp>
        <p:nvSpPr>
          <p:cNvPr name="TextBox 24" id="24"/>
          <p:cNvSpPr txBox="true"/>
          <p:nvPr/>
        </p:nvSpPr>
        <p:spPr>
          <a:xfrm rot="0">
            <a:off x="-1482400" y="161925"/>
            <a:ext cx="15623967"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CODE &amp; VISUALISASI DATA</a:t>
            </a:r>
          </a:p>
        </p:txBody>
      </p:sp>
    </p:spTree>
  </p:cSld>
  <p:clrMapOvr>
    <a:masterClrMapping/>
  </p:clrMapOvr>
  <p:transition spd="fast">
    <p:circl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42113" y="77024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425948">
            <a:off x="-1869773" y="-20574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6169884" y="989179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2690132" y="9901244"/>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45957" y="-1287155"/>
            <a:ext cx="4794788" cy="4114800"/>
          </a:xfrm>
          <a:custGeom>
            <a:avLst/>
            <a:gdLst/>
            <a:ahLst/>
            <a:cxnLst/>
            <a:rect r="r" b="b" t="t" l="l"/>
            <a:pathLst>
              <a:path h="4114800" w="4794788">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332017" y="2200241"/>
            <a:ext cx="15623967"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KESIMPULAN ANALISIS</a:t>
            </a:r>
          </a:p>
        </p:txBody>
      </p:sp>
      <p:sp>
        <p:nvSpPr>
          <p:cNvPr name="TextBox 9" id="9"/>
          <p:cNvSpPr txBox="true"/>
          <p:nvPr/>
        </p:nvSpPr>
        <p:spPr>
          <a:xfrm rot="0">
            <a:off x="2772266" y="4018626"/>
            <a:ext cx="12743469" cy="3370248"/>
          </a:xfrm>
          <a:prstGeom prst="rect">
            <a:avLst/>
          </a:prstGeom>
        </p:spPr>
        <p:txBody>
          <a:bodyPr anchor="t" rtlCol="false" tIns="0" lIns="0" bIns="0" rIns="0">
            <a:spAutoFit/>
          </a:bodyPr>
          <a:lstStyle/>
          <a:p>
            <a:pPr algn="ctr">
              <a:lnSpc>
                <a:spcPts val="5338"/>
              </a:lnSpc>
            </a:pPr>
            <a:r>
              <a:rPr lang="en-US" sz="3813">
                <a:solidFill>
                  <a:srgbClr val="FFFFFF"/>
                </a:solidFill>
                <a:latin typeface="Marykate"/>
                <a:ea typeface="Marykate"/>
                <a:cs typeface="Marykate"/>
                <a:sym typeface="Marykate"/>
              </a:rPr>
              <a:t>Hasil analisis menunjukkan bahwa Jam Belajar, Nilai Sebelumnya, Jam Tidur, dan Latihan Soal secara simultan berpengaruh terhadap Performance Index, dengan Nilai Sebelumnya sebagai faktor dominan, serta model regresi memiliki akurasi yang baik dengan nilai MSE 4,648, RMSE ±2,15, dan MAPE 3,31% sehingga layak digunakan untuk evaluasi performa akademik mahasiswa.</a:t>
            </a:r>
          </a:p>
        </p:txBody>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4538911">
            <a:off x="209606" y="53716"/>
            <a:ext cx="1638189" cy="1967257"/>
          </a:xfrm>
          <a:custGeom>
            <a:avLst/>
            <a:gdLst/>
            <a:ahLst/>
            <a:cxnLst/>
            <a:rect r="r" b="b" t="t" l="l"/>
            <a:pathLst>
              <a:path h="1967257" w="1638189">
                <a:moveTo>
                  <a:pt x="0" y="0"/>
                </a:moveTo>
                <a:lnTo>
                  <a:pt x="1638188" y="0"/>
                </a:lnTo>
                <a:lnTo>
                  <a:pt x="1638188" y="1967257"/>
                </a:lnTo>
                <a:lnTo>
                  <a:pt x="0" y="1967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657827" y="-847428"/>
            <a:ext cx="2891900" cy="3098800"/>
          </a:xfrm>
          <a:custGeom>
            <a:avLst/>
            <a:gdLst/>
            <a:ahLst/>
            <a:cxnLst/>
            <a:rect r="r" b="b" t="t" l="l"/>
            <a:pathLst>
              <a:path h="3098800" w="2891900">
                <a:moveTo>
                  <a:pt x="0" y="0"/>
                </a:moveTo>
                <a:lnTo>
                  <a:pt x="2891900" y="0"/>
                </a:lnTo>
                <a:lnTo>
                  <a:pt x="2891900" y="3098800"/>
                </a:lnTo>
                <a:lnTo>
                  <a:pt x="0" y="3098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3370301">
            <a:off x="15933299" y="8229600"/>
            <a:ext cx="3763172" cy="4114800"/>
          </a:xfrm>
          <a:custGeom>
            <a:avLst/>
            <a:gdLst/>
            <a:ahLst/>
            <a:cxnLst/>
            <a:rect r="r" b="b" t="t" l="l"/>
            <a:pathLst>
              <a:path h="4114800" w="3763172">
                <a:moveTo>
                  <a:pt x="0" y="0"/>
                </a:moveTo>
                <a:lnTo>
                  <a:pt x="3763172" y="0"/>
                </a:lnTo>
                <a:lnTo>
                  <a:pt x="376317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20265">
            <a:off x="15816655" y="9316637"/>
            <a:ext cx="3361269" cy="908320"/>
          </a:xfrm>
          <a:custGeom>
            <a:avLst/>
            <a:gdLst/>
            <a:ahLst/>
            <a:cxnLst/>
            <a:rect r="r" b="b" t="t" l="l"/>
            <a:pathLst>
              <a:path h="908320" w="3361269">
                <a:moveTo>
                  <a:pt x="0" y="0"/>
                </a:moveTo>
                <a:lnTo>
                  <a:pt x="3361269" y="0"/>
                </a:lnTo>
                <a:lnTo>
                  <a:pt x="3361269" y="908320"/>
                </a:lnTo>
                <a:lnTo>
                  <a:pt x="0" y="9083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4688558" y="520997"/>
            <a:ext cx="8464194"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LATAR BELAKANG</a:t>
            </a:r>
          </a:p>
        </p:txBody>
      </p:sp>
      <p:sp>
        <p:nvSpPr>
          <p:cNvPr name="TextBox 8" id="8"/>
          <p:cNvSpPr txBox="true"/>
          <p:nvPr/>
        </p:nvSpPr>
        <p:spPr>
          <a:xfrm rot="0">
            <a:off x="6549837" y="2360498"/>
            <a:ext cx="10947453" cy="6178550"/>
          </a:xfrm>
          <a:prstGeom prst="rect">
            <a:avLst/>
          </a:prstGeom>
        </p:spPr>
        <p:txBody>
          <a:bodyPr anchor="t" rtlCol="false" tIns="0" lIns="0" bIns="0" rIns="0">
            <a:spAutoFit/>
          </a:bodyPr>
          <a:lstStyle/>
          <a:p>
            <a:pPr algn="l">
              <a:lnSpc>
                <a:spcPts val="4900"/>
              </a:lnSpc>
            </a:pPr>
            <a:r>
              <a:rPr lang="en-US" sz="3500">
                <a:solidFill>
                  <a:srgbClr val="FFFFFF"/>
                </a:solidFill>
                <a:latin typeface="Marykate"/>
                <a:ea typeface="Marykate"/>
                <a:cs typeface="Marykate"/>
                <a:sym typeface="Marykate"/>
              </a:rPr>
              <a:t>Performa akademik mahasiswa merupakan hasil dari berbagai faktor yang saling berhubungan, tidak hanya ditentukan oleh kemampuan intelektual semata, tetapi juga dipengaruhi oleh kebiasaan belajar seperti jam belajar, capaian akademik sebelumnya sebagai indikator kemampuan dasar, kualitas istirahat yang tercermin dari jam tidur, serta tingkat kesiapan mahasiswa melalui latihan soal, sehingga diperlukan pendekatan analisis </a:t>
            </a:r>
          </a:p>
          <a:p>
            <a:pPr algn="l">
              <a:lnSpc>
                <a:spcPts val="4900"/>
              </a:lnSpc>
            </a:pPr>
          </a:p>
          <a:p>
            <a:pPr algn="l">
              <a:lnSpc>
                <a:spcPts val="4900"/>
              </a:lnSpc>
            </a:pPr>
            <a:r>
              <a:rPr lang="en-US" sz="3500">
                <a:solidFill>
                  <a:srgbClr val="FFFFFF"/>
                </a:solidFill>
                <a:latin typeface="Marykate"/>
                <a:ea typeface="Marykate"/>
                <a:cs typeface="Marykate"/>
                <a:sym typeface="Marykate"/>
              </a:rPr>
              <a:t>Multiple Linear Regression untuk mengkaji pengaruh keempat variabel tersebut secara simultan terhadap Performance Index dan membangun model prediksi yang objektif, terukur, serta dapat digunakan sebagai dasar evaluasi pola belajar mahasiswa.</a:t>
            </a:r>
          </a:p>
        </p:txBody>
      </p:sp>
      <p:sp>
        <p:nvSpPr>
          <p:cNvPr name="Freeform 9" id="9"/>
          <p:cNvSpPr/>
          <p:nvPr/>
        </p:nvSpPr>
        <p:spPr>
          <a:xfrm flipH="false" flipV="false" rot="-727365">
            <a:off x="270060" y="3415880"/>
            <a:ext cx="5316017" cy="5267690"/>
          </a:xfrm>
          <a:custGeom>
            <a:avLst/>
            <a:gdLst/>
            <a:ahLst/>
            <a:cxnLst/>
            <a:rect r="r" b="b" t="t" l="l"/>
            <a:pathLst>
              <a:path h="5267690" w="5316017">
                <a:moveTo>
                  <a:pt x="0" y="0"/>
                </a:moveTo>
                <a:lnTo>
                  <a:pt x="5316017" y="0"/>
                </a:lnTo>
                <a:lnTo>
                  <a:pt x="5316017" y="5267689"/>
                </a:lnTo>
                <a:lnTo>
                  <a:pt x="0" y="52676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circl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777" r="0" b="-10777"/>
            </a:stretch>
          </a:blipFill>
        </p:spPr>
      </p:sp>
      <p:sp>
        <p:nvSpPr>
          <p:cNvPr name="TextBox 3" id="3"/>
          <p:cNvSpPr txBox="true"/>
          <p:nvPr/>
        </p:nvSpPr>
        <p:spPr>
          <a:xfrm rot="-356195">
            <a:off x="5002989" y="2409253"/>
            <a:ext cx="8307009" cy="4631582"/>
          </a:xfrm>
          <a:prstGeom prst="rect">
            <a:avLst/>
          </a:prstGeom>
        </p:spPr>
        <p:txBody>
          <a:bodyPr anchor="t" rtlCol="false" tIns="0" lIns="0" bIns="0" rIns="0">
            <a:spAutoFit/>
          </a:bodyPr>
          <a:lstStyle/>
          <a:p>
            <a:pPr algn="ctr">
              <a:lnSpc>
                <a:spcPts val="17984"/>
              </a:lnSpc>
            </a:pPr>
            <a:r>
              <a:rPr lang="en-US" sz="17127">
                <a:solidFill>
                  <a:srgbClr val="232320"/>
                </a:solidFill>
                <a:latin typeface="Marykate"/>
                <a:ea typeface="Marykate"/>
                <a:cs typeface="Marykate"/>
                <a:sym typeface="Marykate"/>
              </a:rPr>
              <a:t>TERIMA</a:t>
            </a:r>
          </a:p>
          <a:p>
            <a:pPr algn="ctr">
              <a:lnSpc>
                <a:spcPts val="17984"/>
              </a:lnSpc>
            </a:pPr>
            <a:r>
              <a:rPr lang="en-US" sz="17127">
                <a:solidFill>
                  <a:srgbClr val="232320"/>
                </a:solidFill>
                <a:latin typeface="Marykate"/>
                <a:ea typeface="Marykate"/>
                <a:cs typeface="Marykate"/>
                <a:sym typeface="Marykate"/>
              </a:rPr>
              <a:t>KASIH</a:t>
            </a:r>
          </a:p>
        </p:txBody>
      </p:sp>
      <p:sp>
        <p:nvSpPr>
          <p:cNvPr name="Freeform 4" id="4"/>
          <p:cNvSpPr/>
          <p:nvPr/>
        </p:nvSpPr>
        <p:spPr>
          <a:xfrm flipH="false" flipV="false" rot="1529733">
            <a:off x="11918952" y="1444163"/>
            <a:ext cx="1923921" cy="1998106"/>
          </a:xfrm>
          <a:custGeom>
            <a:avLst/>
            <a:gdLst/>
            <a:ahLst/>
            <a:cxnLst/>
            <a:rect r="r" b="b" t="t" l="l"/>
            <a:pathLst>
              <a:path h="1998106" w="1923921">
                <a:moveTo>
                  <a:pt x="0" y="0"/>
                </a:moveTo>
                <a:lnTo>
                  <a:pt x="1923921" y="0"/>
                </a:lnTo>
                <a:lnTo>
                  <a:pt x="1923921" y="1998106"/>
                </a:lnTo>
                <a:lnTo>
                  <a:pt x="0" y="19981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082042">
            <a:off x="14523582" y="-331886"/>
            <a:ext cx="4019763" cy="3157341"/>
          </a:xfrm>
          <a:custGeom>
            <a:avLst/>
            <a:gdLst/>
            <a:ahLst/>
            <a:cxnLst/>
            <a:rect r="r" b="b" t="t" l="l"/>
            <a:pathLst>
              <a:path h="3157341" w="4019763">
                <a:moveTo>
                  <a:pt x="0" y="0"/>
                </a:moveTo>
                <a:lnTo>
                  <a:pt x="4019762" y="0"/>
                </a:lnTo>
                <a:lnTo>
                  <a:pt x="4019762" y="3157341"/>
                </a:lnTo>
                <a:lnTo>
                  <a:pt x="0" y="31573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846457">
            <a:off x="-1158868" y="-615397"/>
            <a:ext cx="3651725" cy="3874509"/>
          </a:xfrm>
          <a:custGeom>
            <a:avLst/>
            <a:gdLst/>
            <a:ahLst/>
            <a:cxnLst/>
            <a:rect r="r" b="b" t="t" l="l"/>
            <a:pathLst>
              <a:path h="3874509" w="3651725">
                <a:moveTo>
                  <a:pt x="0" y="0"/>
                </a:moveTo>
                <a:lnTo>
                  <a:pt x="3651724" y="0"/>
                </a:lnTo>
                <a:lnTo>
                  <a:pt x="3651724" y="3874509"/>
                </a:lnTo>
                <a:lnTo>
                  <a:pt x="0" y="38745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7978386">
            <a:off x="15660387" y="7691615"/>
            <a:ext cx="3197827" cy="3197827"/>
          </a:xfrm>
          <a:custGeom>
            <a:avLst/>
            <a:gdLst/>
            <a:ahLst/>
            <a:cxnLst/>
            <a:rect r="r" b="b" t="t" l="l"/>
            <a:pathLst>
              <a:path h="3197827" w="3197827">
                <a:moveTo>
                  <a:pt x="0" y="0"/>
                </a:moveTo>
                <a:lnTo>
                  <a:pt x="3197826" y="0"/>
                </a:lnTo>
                <a:lnTo>
                  <a:pt x="3197826" y="3197827"/>
                </a:lnTo>
                <a:lnTo>
                  <a:pt x="0" y="31978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240441">
            <a:off x="-1629503" y="7809241"/>
            <a:ext cx="3993667" cy="2962575"/>
          </a:xfrm>
          <a:custGeom>
            <a:avLst/>
            <a:gdLst/>
            <a:ahLst/>
            <a:cxnLst/>
            <a:rect r="r" b="b" t="t" l="l"/>
            <a:pathLst>
              <a:path h="2962575" w="3993667">
                <a:moveTo>
                  <a:pt x="0" y="0"/>
                </a:moveTo>
                <a:lnTo>
                  <a:pt x="3993668" y="0"/>
                </a:lnTo>
                <a:lnTo>
                  <a:pt x="3993668" y="2962575"/>
                </a:lnTo>
                <a:lnTo>
                  <a:pt x="0" y="29625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2240441">
            <a:off x="-1610963"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2240441">
            <a:off x="-1592423"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2240441">
            <a:off x="-1573884" y="7809241"/>
            <a:ext cx="3993667" cy="2962575"/>
          </a:xfrm>
          <a:custGeom>
            <a:avLst/>
            <a:gdLst/>
            <a:ahLst/>
            <a:cxnLst/>
            <a:rect r="r" b="b" t="t" l="l"/>
            <a:pathLst>
              <a:path h="2962575" w="3993667">
                <a:moveTo>
                  <a:pt x="0" y="0"/>
                </a:moveTo>
                <a:lnTo>
                  <a:pt x="3993668" y="0"/>
                </a:lnTo>
                <a:lnTo>
                  <a:pt x="3993668" y="2962575"/>
                </a:lnTo>
                <a:lnTo>
                  <a:pt x="0" y="29625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2240441">
            <a:off x="-1555344"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2240441">
            <a:off x="-1536804"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2240441">
            <a:off x="-1518265" y="7809241"/>
            <a:ext cx="3993667" cy="2962575"/>
          </a:xfrm>
          <a:custGeom>
            <a:avLst/>
            <a:gdLst/>
            <a:ahLst/>
            <a:cxnLst/>
            <a:rect r="r" b="b" t="t" l="l"/>
            <a:pathLst>
              <a:path h="2962575" w="3993667">
                <a:moveTo>
                  <a:pt x="0" y="0"/>
                </a:moveTo>
                <a:lnTo>
                  <a:pt x="3993668" y="0"/>
                </a:lnTo>
                <a:lnTo>
                  <a:pt x="3993668" y="2962575"/>
                </a:lnTo>
                <a:lnTo>
                  <a:pt x="0" y="29625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2066341">
            <a:off x="7967948" y="6283449"/>
            <a:ext cx="3656283" cy="3438358"/>
          </a:xfrm>
          <a:custGeom>
            <a:avLst/>
            <a:gdLst/>
            <a:ahLst/>
            <a:cxnLst/>
            <a:rect r="r" b="b" t="t" l="l"/>
            <a:pathLst>
              <a:path h="3438358" w="3656283">
                <a:moveTo>
                  <a:pt x="0" y="0"/>
                </a:moveTo>
                <a:lnTo>
                  <a:pt x="3656282" y="0"/>
                </a:lnTo>
                <a:lnTo>
                  <a:pt x="3656282" y="3438359"/>
                </a:lnTo>
                <a:lnTo>
                  <a:pt x="0" y="34383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1810689">
            <a:off x="4040351" y="3983679"/>
            <a:ext cx="2107340" cy="2088183"/>
          </a:xfrm>
          <a:custGeom>
            <a:avLst/>
            <a:gdLst/>
            <a:ahLst/>
            <a:cxnLst/>
            <a:rect r="r" b="b" t="t" l="l"/>
            <a:pathLst>
              <a:path h="2088183" w="2107340">
                <a:moveTo>
                  <a:pt x="0" y="0"/>
                </a:moveTo>
                <a:lnTo>
                  <a:pt x="2107340" y="0"/>
                </a:lnTo>
                <a:lnTo>
                  <a:pt x="2107340" y="2088183"/>
                </a:lnTo>
                <a:lnTo>
                  <a:pt x="0" y="208818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transition spd="fast">
    <p:circl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82897" y="2578666"/>
            <a:ext cx="15722205" cy="6689084"/>
          </a:xfrm>
          <a:custGeom>
            <a:avLst/>
            <a:gdLst/>
            <a:ahLst/>
            <a:cxnLst/>
            <a:rect r="r" b="b" t="t" l="l"/>
            <a:pathLst>
              <a:path h="6689084" w="15722205">
                <a:moveTo>
                  <a:pt x="0" y="0"/>
                </a:moveTo>
                <a:lnTo>
                  <a:pt x="15722206" y="0"/>
                </a:lnTo>
                <a:lnTo>
                  <a:pt x="15722206" y="6689083"/>
                </a:lnTo>
                <a:lnTo>
                  <a:pt x="0" y="6689083"/>
                </a:lnTo>
                <a:lnTo>
                  <a:pt x="0" y="0"/>
                </a:lnTo>
                <a:close/>
              </a:path>
            </a:pathLst>
          </a:custGeom>
          <a:blipFill>
            <a:blip r:embed="rId3">
              <a:alphaModFix amt="8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057423" y="-1126828"/>
            <a:ext cx="7315200" cy="3657600"/>
          </a:xfrm>
          <a:custGeom>
            <a:avLst/>
            <a:gdLst/>
            <a:ahLst/>
            <a:cxnLst/>
            <a:rect r="r" b="b" t="t" l="l"/>
            <a:pathLst>
              <a:path h="3657600" w="7315200">
                <a:moveTo>
                  <a:pt x="0" y="0"/>
                </a:moveTo>
                <a:lnTo>
                  <a:pt x="7315200" y="0"/>
                </a:lnTo>
                <a:lnTo>
                  <a:pt x="7315200" y="3657600"/>
                </a:lnTo>
                <a:lnTo>
                  <a:pt x="0" y="3657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628900" y="-800100"/>
            <a:ext cx="7315200" cy="3657600"/>
          </a:xfrm>
          <a:custGeom>
            <a:avLst/>
            <a:gdLst/>
            <a:ahLst/>
            <a:cxnLst/>
            <a:rect r="r" b="b" t="t" l="l"/>
            <a:pathLst>
              <a:path h="3657600" w="7315200">
                <a:moveTo>
                  <a:pt x="0" y="0"/>
                </a:moveTo>
                <a:lnTo>
                  <a:pt x="7315200" y="0"/>
                </a:lnTo>
                <a:lnTo>
                  <a:pt x="7315200" y="3657600"/>
                </a:lnTo>
                <a:lnTo>
                  <a:pt x="0" y="3657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259300" y="41148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334191" y="2530772"/>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5400000">
            <a:off x="-350364" y="988234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6169884" y="989179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12690132" y="9901244"/>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455386" y="-933810"/>
            <a:ext cx="3815542" cy="4114800"/>
          </a:xfrm>
          <a:custGeom>
            <a:avLst/>
            <a:gdLst/>
            <a:ahLst/>
            <a:cxnLst/>
            <a:rect r="r" b="b" t="t" l="l"/>
            <a:pathLst>
              <a:path h="4114800" w="3815542">
                <a:moveTo>
                  <a:pt x="0" y="0"/>
                </a:moveTo>
                <a:lnTo>
                  <a:pt x="3815542" y="0"/>
                </a:lnTo>
                <a:lnTo>
                  <a:pt x="381554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3997584">
            <a:off x="-417250" y="80138"/>
            <a:ext cx="2891900" cy="3098800"/>
          </a:xfrm>
          <a:custGeom>
            <a:avLst/>
            <a:gdLst/>
            <a:ahLst/>
            <a:cxnLst/>
            <a:rect r="r" b="b" t="t" l="l"/>
            <a:pathLst>
              <a:path h="3098800" w="2891900">
                <a:moveTo>
                  <a:pt x="0" y="0"/>
                </a:moveTo>
                <a:lnTo>
                  <a:pt x="2891900" y="0"/>
                </a:lnTo>
                <a:lnTo>
                  <a:pt x="2891900" y="3098800"/>
                </a:lnTo>
                <a:lnTo>
                  <a:pt x="0" y="3098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5371578" y="6645572"/>
            <a:ext cx="4794788" cy="4114800"/>
          </a:xfrm>
          <a:custGeom>
            <a:avLst/>
            <a:gdLst/>
            <a:ahLst/>
            <a:cxnLst/>
            <a:rect r="r" b="b" t="t" l="l"/>
            <a:pathLst>
              <a:path h="4114800" w="4794788">
                <a:moveTo>
                  <a:pt x="0" y="0"/>
                </a:moveTo>
                <a:lnTo>
                  <a:pt x="4794788" y="0"/>
                </a:lnTo>
                <a:lnTo>
                  <a:pt x="479478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2360156" y="3495315"/>
            <a:ext cx="13596763" cy="2463800"/>
          </a:xfrm>
          <a:prstGeom prst="rect">
            <a:avLst/>
          </a:prstGeom>
        </p:spPr>
        <p:txBody>
          <a:bodyPr anchor="t" rtlCol="false" tIns="0" lIns="0" bIns="0" rIns="0">
            <a:spAutoFit/>
          </a:bodyPr>
          <a:lstStyle/>
          <a:p>
            <a:pPr algn="l">
              <a:lnSpc>
                <a:spcPts val="4900"/>
              </a:lnSpc>
            </a:pPr>
            <a:r>
              <a:rPr lang="en-US" sz="3500">
                <a:solidFill>
                  <a:srgbClr val="FFFFFF"/>
                </a:solidFill>
                <a:latin typeface="Marykate"/>
                <a:ea typeface="Marykate"/>
                <a:cs typeface="Marykate"/>
                <a:sym typeface="Marykate"/>
              </a:rPr>
              <a:t>Dataset Student Performance inidirancang untuk menganalisis hubungan antara kebiasaan belajar dan tingkat performa akademik mahasiswa. Tujuannya adalah untuk memprediksi Performance Index (Y) berdasarkan empat faktor utama yang dianggap berpengaruh, yaitu:</a:t>
            </a:r>
          </a:p>
          <a:p>
            <a:pPr algn="l">
              <a:lnSpc>
                <a:spcPts val="4900"/>
              </a:lnSpc>
            </a:pPr>
          </a:p>
        </p:txBody>
      </p:sp>
      <p:sp>
        <p:nvSpPr>
          <p:cNvPr name="TextBox 15" id="15"/>
          <p:cNvSpPr txBox="true"/>
          <p:nvPr/>
        </p:nvSpPr>
        <p:spPr>
          <a:xfrm rot="0">
            <a:off x="5144516" y="520997"/>
            <a:ext cx="7413627"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PENJELASAN DATA</a:t>
            </a:r>
          </a:p>
        </p:txBody>
      </p:sp>
      <p:sp>
        <p:nvSpPr>
          <p:cNvPr name="TextBox 16" id="16"/>
          <p:cNvSpPr txBox="true"/>
          <p:nvPr/>
        </p:nvSpPr>
        <p:spPr>
          <a:xfrm rot="0">
            <a:off x="2331081" y="5411788"/>
            <a:ext cx="15097896" cy="5559425"/>
          </a:xfrm>
          <a:prstGeom prst="rect">
            <a:avLst/>
          </a:prstGeom>
        </p:spPr>
        <p:txBody>
          <a:bodyPr anchor="t" rtlCol="false" tIns="0" lIns="0" bIns="0" rIns="0">
            <a:spAutoFit/>
          </a:bodyPr>
          <a:lstStyle/>
          <a:p>
            <a:pPr algn="l">
              <a:lnSpc>
                <a:spcPts val="4900"/>
              </a:lnSpc>
            </a:pPr>
            <a:r>
              <a:rPr lang="en-US" sz="3500">
                <a:solidFill>
                  <a:srgbClr val="FFFFFF"/>
                </a:solidFill>
                <a:latin typeface="Marykate"/>
                <a:ea typeface="Marykate"/>
                <a:cs typeface="Marykate"/>
                <a:sym typeface="Marykate"/>
              </a:rPr>
              <a:t>1.    Jam Belajar (Study Hours/X₁)</a:t>
            </a:r>
          </a:p>
          <a:p>
            <a:pPr algn="l">
              <a:lnSpc>
                <a:spcPts val="4900"/>
              </a:lnSpc>
            </a:pPr>
            <a:r>
              <a:rPr lang="en-US" sz="3500">
                <a:solidFill>
                  <a:srgbClr val="FFFFFF"/>
                </a:solidFill>
                <a:latin typeface="Marykate"/>
                <a:ea typeface="Marykate"/>
                <a:cs typeface="Marykate"/>
                <a:sym typeface="Marykate"/>
              </a:rPr>
              <a:t>2.   Previous Score(Nilai Sebelumnya / X₂)</a:t>
            </a:r>
          </a:p>
          <a:p>
            <a:pPr algn="l">
              <a:lnSpc>
                <a:spcPts val="4900"/>
              </a:lnSpc>
            </a:pPr>
            <a:r>
              <a:rPr lang="en-US" sz="3500">
                <a:solidFill>
                  <a:srgbClr val="FFFFFF"/>
                </a:solidFill>
                <a:latin typeface="Marykate"/>
                <a:ea typeface="Marykate"/>
                <a:cs typeface="Marykate"/>
                <a:sym typeface="Marykate"/>
              </a:rPr>
              <a:t>3.   Sleep Hours (Jam Tidur /X₃)</a:t>
            </a:r>
          </a:p>
          <a:p>
            <a:pPr algn="l">
              <a:lnSpc>
                <a:spcPts val="4900"/>
              </a:lnSpc>
            </a:pPr>
            <a:r>
              <a:rPr lang="en-US" sz="3500">
                <a:solidFill>
                  <a:srgbClr val="FFFFFF"/>
                </a:solidFill>
                <a:latin typeface="Marykate"/>
                <a:ea typeface="Marykate"/>
                <a:cs typeface="Marykate"/>
                <a:sym typeface="Marykate"/>
              </a:rPr>
              <a:t>4. Sample Question Papers Practiced (Jumlah Latihan Soal / X₄)</a:t>
            </a:r>
          </a:p>
          <a:p>
            <a:pPr algn="l">
              <a:lnSpc>
                <a:spcPts val="4900"/>
              </a:lnSpc>
            </a:pPr>
            <a:r>
              <a:rPr lang="en-US" sz="3500">
                <a:solidFill>
                  <a:srgbClr val="FFFFFF"/>
                </a:solidFill>
                <a:latin typeface="Marykate"/>
                <a:ea typeface="Marykate"/>
                <a:cs typeface="Marykate"/>
                <a:sym typeface="Marykate"/>
              </a:rPr>
              <a:t>5.  Performance Index(Y)</a:t>
            </a:r>
          </a:p>
          <a:p>
            <a:pPr algn="l">
              <a:lnSpc>
                <a:spcPts val="4900"/>
              </a:lnSpc>
            </a:pPr>
          </a:p>
          <a:p>
            <a:pPr algn="l">
              <a:lnSpc>
                <a:spcPts val="4900"/>
              </a:lnSpc>
            </a:pPr>
          </a:p>
          <a:p>
            <a:pPr algn="l">
              <a:lnSpc>
                <a:spcPts val="4900"/>
              </a:lnSpc>
            </a:pPr>
          </a:p>
          <a:p>
            <a:pPr algn="l">
              <a:lnSpc>
                <a:spcPts val="4900"/>
              </a:lnSpc>
            </a:pPr>
          </a:p>
        </p:txBody>
      </p:sp>
    </p:spTree>
  </p:cSld>
  <p:clrMapOvr>
    <a:masterClrMapping/>
  </p:clrMapOvr>
  <p:transition spd="fast">
    <p:circl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32657">
            <a:off x="9382770" y="577732"/>
            <a:ext cx="1622626" cy="3628437"/>
          </a:xfrm>
          <a:custGeom>
            <a:avLst/>
            <a:gdLst/>
            <a:ahLst/>
            <a:cxnLst/>
            <a:rect r="r" b="b" t="t" l="l"/>
            <a:pathLst>
              <a:path h="3628437" w="1622626">
                <a:moveTo>
                  <a:pt x="0" y="0"/>
                </a:moveTo>
                <a:lnTo>
                  <a:pt x="1622626" y="0"/>
                </a:lnTo>
                <a:lnTo>
                  <a:pt x="1622626" y="3628436"/>
                </a:lnTo>
                <a:lnTo>
                  <a:pt x="0" y="3628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015666"/>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694278" y="99889"/>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59738" y="753039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437698" y="7200900"/>
            <a:ext cx="5700605" cy="4114800"/>
          </a:xfrm>
          <a:custGeom>
            <a:avLst/>
            <a:gdLst/>
            <a:ahLst/>
            <a:cxnLst/>
            <a:rect r="r" b="b" t="t" l="l"/>
            <a:pathLst>
              <a:path h="4114800" w="5700605">
                <a:moveTo>
                  <a:pt x="0" y="0"/>
                </a:moveTo>
                <a:lnTo>
                  <a:pt x="5700604" y="0"/>
                </a:lnTo>
                <a:lnTo>
                  <a:pt x="570060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799057">
            <a:off x="-1460159" y="-1385384"/>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363408" y="5843890"/>
            <a:ext cx="10750125"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 X1 | X2 | X3 | X4 |Y4</a:t>
            </a:r>
          </a:p>
        </p:txBody>
      </p:sp>
      <p:grpSp>
        <p:nvGrpSpPr>
          <p:cNvPr name="Group 10" id="10"/>
          <p:cNvGrpSpPr/>
          <p:nvPr/>
        </p:nvGrpSpPr>
        <p:grpSpPr>
          <a:xfrm rot="0">
            <a:off x="11707282" y="0"/>
            <a:ext cx="6580718" cy="10287000"/>
            <a:chOff x="0" y="0"/>
            <a:chExt cx="1081991" cy="1691372"/>
          </a:xfrm>
        </p:grpSpPr>
        <p:sp>
          <p:nvSpPr>
            <p:cNvPr name="Freeform 11" id="11"/>
            <p:cNvSpPr/>
            <p:nvPr/>
          </p:nvSpPr>
          <p:spPr>
            <a:xfrm flipH="false" flipV="false" rot="0">
              <a:off x="0" y="0"/>
              <a:ext cx="1081991" cy="1691372"/>
            </a:xfrm>
            <a:custGeom>
              <a:avLst/>
              <a:gdLst/>
              <a:ahLst/>
              <a:cxnLst/>
              <a:rect r="r" b="b" t="t" l="l"/>
              <a:pathLst>
                <a:path h="1691372" w="1081991">
                  <a:moveTo>
                    <a:pt x="0" y="0"/>
                  </a:moveTo>
                  <a:lnTo>
                    <a:pt x="1081991" y="0"/>
                  </a:lnTo>
                  <a:lnTo>
                    <a:pt x="1081991" y="1691372"/>
                  </a:lnTo>
                  <a:lnTo>
                    <a:pt x="0" y="1691372"/>
                  </a:lnTo>
                  <a:close/>
                </a:path>
              </a:pathLst>
            </a:custGeom>
            <a:solidFill>
              <a:srgbClr val="FFFFFF"/>
            </a:solidFill>
          </p:spPr>
        </p:sp>
        <p:sp>
          <p:nvSpPr>
            <p:cNvPr name="TextBox 12" id="12"/>
            <p:cNvSpPr txBox="true"/>
            <p:nvPr/>
          </p:nvSpPr>
          <p:spPr>
            <a:xfrm>
              <a:off x="0" y="-38100"/>
              <a:ext cx="1081991" cy="1729472"/>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1707282" y="0"/>
            <a:ext cx="6580718" cy="10182929"/>
          </a:xfrm>
          <a:custGeom>
            <a:avLst/>
            <a:gdLst/>
            <a:ahLst/>
            <a:cxnLst/>
            <a:rect r="r" b="b" t="t" l="l"/>
            <a:pathLst>
              <a:path h="10182929" w="6580718">
                <a:moveTo>
                  <a:pt x="0" y="0"/>
                </a:moveTo>
                <a:lnTo>
                  <a:pt x="6580718" y="0"/>
                </a:lnTo>
                <a:lnTo>
                  <a:pt x="6580718" y="10182929"/>
                </a:lnTo>
                <a:lnTo>
                  <a:pt x="0" y="10182929"/>
                </a:lnTo>
                <a:lnTo>
                  <a:pt x="0" y="0"/>
                </a:lnTo>
                <a:close/>
              </a:path>
            </a:pathLst>
          </a:custGeom>
          <a:blipFill>
            <a:blip r:embed="rId13"/>
            <a:stretch>
              <a:fillRect l="0" t="0" r="0" b="0"/>
            </a:stretch>
          </a:blipFill>
        </p:spPr>
      </p:sp>
      <p:sp>
        <p:nvSpPr>
          <p:cNvPr name="TextBox 14" id="14"/>
          <p:cNvSpPr txBox="true"/>
          <p:nvPr/>
        </p:nvSpPr>
        <p:spPr>
          <a:xfrm rot="0">
            <a:off x="2107511" y="1069532"/>
            <a:ext cx="7261920" cy="5162550"/>
          </a:xfrm>
          <a:prstGeom prst="rect">
            <a:avLst/>
          </a:prstGeom>
        </p:spPr>
        <p:txBody>
          <a:bodyPr anchor="t" rtlCol="false" tIns="0" lIns="0" bIns="0" rIns="0">
            <a:spAutoFit/>
          </a:bodyPr>
          <a:lstStyle/>
          <a:p>
            <a:pPr algn="ctr">
              <a:lnSpc>
                <a:spcPts val="42000"/>
              </a:lnSpc>
              <a:spcBef>
                <a:spcPct val="0"/>
              </a:spcBef>
            </a:pPr>
            <a:r>
              <a:rPr lang="en-US" sz="30000">
                <a:solidFill>
                  <a:srgbClr val="FFFFFF"/>
                </a:solidFill>
                <a:latin typeface="Marykate"/>
                <a:ea typeface="Marykate"/>
                <a:cs typeface="Marykate"/>
                <a:sym typeface="Marykate"/>
              </a:rPr>
              <a:t>TABEL</a:t>
            </a:r>
          </a:p>
        </p:txBody>
      </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356195">
            <a:off x="2365163" y="3818513"/>
            <a:ext cx="12239367" cy="2030730"/>
          </a:xfrm>
          <a:prstGeom prst="rect">
            <a:avLst/>
          </a:prstGeom>
        </p:spPr>
        <p:txBody>
          <a:bodyPr anchor="t" rtlCol="false" tIns="0" lIns="0" bIns="0" rIns="0">
            <a:spAutoFit/>
          </a:bodyPr>
          <a:lstStyle/>
          <a:p>
            <a:pPr algn="ctr">
              <a:lnSpc>
                <a:spcPts val="15330"/>
              </a:lnSpc>
            </a:pPr>
            <a:r>
              <a:rPr lang="en-US" sz="14600">
                <a:solidFill>
                  <a:srgbClr val="FFFFFF"/>
                </a:solidFill>
                <a:latin typeface="Marykate"/>
                <a:ea typeface="Marykate"/>
                <a:cs typeface="Marykate"/>
                <a:sym typeface="Marykate"/>
              </a:rPr>
              <a:t>IMPLEMENTASI</a:t>
            </a:r>
          </a:p>
        </p:txBody>
      </p:sp>
      <p:sp>
        <p:nvSpPr>
          <p:cNvPr name="Freeform 4" id="4"/>
          <p:cNvSpPr/>
          <p:nvPr/>
        </p:nvSpPr>
        <p:spPr>
          <a:xfrm flipH="false" flipV="false" rot="-1606697">
            <a:off x="2533361" y="2911304"/>
            <a:ext cx="2529194" cy="1756640"/>
          </a:xfrm>
          <a:custGeom>
            <a:avLst/>
            <a:gdLst/>
            <a:ahLst/>
            <a:cxnLst/>
            <a:rect r="r" b="b" t="t" l="l"/>
            <a:pathLst>
              <a:path h="1756640" w="2529194">
                <a:moveTo>
                  <a:pt x="0" y="0"/>
                </a:moveTo>
                <a:lnTo>
                  <a:pt x="2529194" y="0"/>
                </a:lnTo>
                <a:lnTo>
                  <a:pt x="2529194" y="1756640"/>
                </a:lnTo>
                <a:lnTo>
                  <a:pt x="0" y="17566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529733">
            <a:off x="13050923" y="2008243"/>
            <a:ext cx="1923921" cy="1998106"/>
          </a:xfrm>
          <a:custGeom>
            <a:avLst/>
            <a:gdLst/>
            <a:ahLst/>
            <a:cxnLst/>
            <a:rect r="r" b="b" t="t" l="l"/>
            <a:pathLst>
              <a:path h="1998106" w="1923921">
                <a:moveTo>
                  <a:pt x="0" y="0"/>
                </a:moveTo>
                <a:lnTo>
                  <a:pt x="1923921" y="0"/>
                </a:lnTo>
                <a:lnTo>
                  <a:pt x="1923921" y="1998106"/>
                </a:lnTo>
                <a:lnTo>
                  <a:pt x="0" y="19981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988866">
            <a:off x="14830863" y="8565648"/>
            <a:ext cx="1620141" cy="2085728"/>
          </a:xfrm>
          <a:custGeom>
            <a:avLst/>
            <a:gdLst/>
            <a:ahLst/>
            <a:cxnLst/>
            <a:rect r="r" b="b" t="t" l="l"/>
            <a:pathLst>
              <a:path h="2085728" w="1620141">
                <a:moveTo>
                  <a:pt x="0" y="0"/>
                </a:moveTo>
                <a:lnTo>
                  <a:pt x="1620141" y="0"/>
                </a:lnTo>
                <a:lnTo>
                  <a:pt x="1620141" y="2085728"/>
                </a:lnTo>
                <a:lnTo>
                  <a:pt x="0" y="208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9082042">
            <a:off x="14523582" y="-331886"/>
            <a:ext cx="4019763" cy="3157341"/>
          </a:xfrm>
          <a:custGeom>
            <a:avLst/>
            <a:gdLst/>
            <a:ahLst/>
            <a:cxnLst/>
            <a:rect r="r" b="b" t="t" l="l"/>
            <a:pathLst>
              <a:path h="3157341" w="4019763">
                <a:moveTo>
                  <a:pt x="0" y="0"/>
                </a:moveTo>
                <a:lnTo>
                  <a:pt x="4019762" y="0"/>
                </a:lnTo>
                <a:lnTo>
                  <a:pt x="4019762" y="3157341"/>
                </a:lnTo>
                <a:lnTo>
                  <a:pt x="0" y="31573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846457">
            <a:off x="-1158868" y="-615397"/>
            <a:ext cx="3651725" cy="3874509"/>
          </a:xfrm>
          <a:custGeom>
            <a:avLst/>
            <a:gdLst/>
            <a:ahLst/>
            <a:cxnLst/>
            <a:rect r="r" b="b" t="t" l="l"/>
            <a:pathLst>
              <a:path h="3874509" w="3651725">
                <a:moveTo>
                  <a:pt x="0" y="0"/>
                </a:moveTo>
                <a:lnTo>
                  <a:pt x="3651724" y="0"/>
                </a:lnTo>
                <a:lnTo>
                  <a:pt x="3651724" y="3874509"/>
                </a:lnTo>
                <a:lnTo>
                  <a:pt x="0" y="38745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3083284">
            <a:off x="10148253" y="158175"/>
            <a:ext cx="1407937" cy="1210826"/>
          </a:xfrm>
          <a:custGeom>
            <a:avLst/>
            <a:gdLst/>
            <a:ahLst/>
            <a:cxnLst/>
            <a:rect r="r" b="b" t="t" l="l"/>
            <a:pathLst>
              <a:path h="1210826" w="1407937">
                <a:moveTo>
                  <a:pt x="0" y="0"/>
                </a:moveTo>
                <a:lnTo>
                  <a:pt x="1407937" y="0"/>
                </a:lnTo>
                <a:lnTo>
                  <a:pt x="1407937" y="1210825"/>
                </a:lnTo>
                <a:lnTo>
                  <a:pt x="0" y="121082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7978386">
            <a:off x="15660387" y="7691615"/>
            <a:ext cx="3197827" cy="3197827"/>
          </a:xfrm>
          <a:custGeom>
            <a:avLst/>
            <a:gdLst/>
            <a:ahLst/>
            <a:cxnLst/>
            <a:rect r="r" b="b" t="t" l="l"/>
            <a:pathLst>
              <a:path h="3197827" w="3197827">
                <a:moveTo>
                  <a:pt x="0" y="0"/>
                </a:moveTo>
                <a:lnTo>
                  <a:pt x="3197826" y="0"/>
                </a:lnTo>
                <a:lnTo>
                  <a:pt x="3197826" y="3197827"/>
                </a:lnTo>
                <a:lnTo>
                  <a:pt x="0" y="319782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188461">
            <a:off x="3340296" y="5905158"/>
            <a:ext cx="11613670" cy="1257300"/>
          </a:xfrm>
          <a:prstGeom prst="rect">
            <a:avLst/>
          </a:prstGeom>
        </p:spPr>
        <p:txBody>
          <a:bodyPr anchor="t" rtlCol="false" tIns="0" lIns="0" bIns="0" rIns="0">
            <a:spAutoFit/>
          </a:bodyPr>
          <a:lstStyle/>
          <a:p>
            <a:pPr algn="ctr">
              <a:lnSpc>
                <a:spcPts val="9450"/>
              </a:lnSpc>
            </a:pPr>
            <a:r>
              <a:rPr lang="en-US" sz="9000">
                <a:solidFill>
                  <a:srgbClr val="FFFFFF"/>
                </a:solidFill>
                <a:latin typeface="Marykate"/>
                <a:ea typeface="Marykate"/>
                <a:cs typeface="Marykate"/>
                <a:sym typeface="Marykate"/>
              </a:rPr>
              <a:t>(Hasil Perhitungan Variabel)</a:t>
            </a:r>
          </a:p>
        </p:txBody>
      </p:sp>
      <p:sp>
        <p:nvSpPr>
          <p:cNvPr name="Freeform 12" id="12"/>
          <p:cNvSpPr/>
          <p:nvPr/>
        </p:nvSpPr>
        <p:spPr>
          <a:xfrm flipH="false" flipV="false" rot="2240441">
            <a:off x="-1629503" y="7809241"/>
            <a:ext cx="3993667" cy="2962575"/>
          </a:xfrm>
          <a:custGeom>
            <a:avLst/>
            <a:gdLst/>
            <a:ahLst/>
            <a:cxnLst/>
            <a:rect r="r" b="b" t="t" l="l"/>
            <a:pathLst>
              <a:path h="2962575" w="3993667">
                <a:moveTo>
                  <a:pt x="0" y="0"/>
                </a:moveTo>
                <a:lnTo>
                  <a:pt x="3993668" y="0"/>
                </a:lnTo>
                <a:lnTo>
                  <a:pt x="3993668"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2240441">
            <a:off x="-1610963"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2240441">
            <a:off x="-1592423"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2240441">
            <a:off x="-1573884" y="7809241"/>
            <a:ext cx="3993667" cy="2962575"/>
          </a:xfrm>
          <a:custGeom>
            <a:avLst/>
            <a:gdLst/>
            <a:ahLst/>
            <a:cxnLst/>
            <a:rect r="r" b="b" t="t" l="l"/>
            <a:pathLst>
              <a:path h="2962575" w="3993667">
                <a:moveTo>
                  <a:pt x="0" y="0"/>
                </a:moveTo>
                <a:lnTo>
                  <a:pt x="3993668" y="0"/>
                </a:lnTo>
                <a:lnTo>
                  <a:pt x="3993668"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2240441">
            <a:off x="-1555344"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2240441">
            <a:off x="-1536804" y="7809241"/>
            <a:ext cx="3993667" cy="2962575"/>
          </a:xfrm>
          <a:custGeom>
            <a:avLst/>
            <a:gdLst/>
            <a:ahLst/>
            <a:cxnLst/>
            <a:rect r="r" b="b" t="t" l="l"/>
            <a:pathLst>
              <a:path h="2962575" w="3993667">
                <a:moveTo>
                  <a:pt x="0" y="0"/>
                </a:moveTo>
                <a:lnTo>
                  <a:pt x="3993667" y="0"/>
                </a:lnTo>
                <a:lnTo>
                  <a:pt x="3993667"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2240441">
            <a:off x="-1518265" y="7809241"/>
            <a:ext cx="3993667" cy="2962575"/>
          </a:xfrm>
          <a:custGeom>
            <a:avLst/>
            <a:gdLst/>
            <a:ahLst/>
            <a:cxnLst/>
            <a:rect r="r" b="b" t="t" l="l"/>
            <a:pathLst>
              <a:path h="2962575" w="3993667">
                <a:moveTo>
                  <a:pt x="0" y="0"/>
                </a:moveTo>
                <a:lnTo>
                  <a:pt x="3993668" y="0"/>
                </a:lnTo>
                <a:lnTo>
                  <a:pt x="3993668" y="2962575"/>
                </a:lnTo>
                <a:lnTo>
                  <a:pt x="0" y="296257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9" id="19"/>
          <p:cNvSpPr txBox="true"/>
          <p:nvPr/>
        </p:nvSpPr>
        <p:spPr>
          <a:xfrm rot="0">
            <a:off x="6729176" y="422275"/>
            <a:ext cx="4829648" cy="606425"/>
          </a:xfrm>
          <a:prstGeom prst="rect">
            <a:avLst/>
          </a:prstGeom>
        </p:spPr>
        <p:txBody>
          <a:bodyPr anchor="t" rtlCol="false" tIns="0" lIns="0" bIns="0" rIns="0">
            <a:spAutoFit/>
          </a:bodyPr>
          <a:lstStyle/>
          <a:p>
            <a:pPr algn="l">
              <a:lnSpc>
                <a:spcPts val="4900"/>
              </a:lnSpc>
            </a:pPr>
            <a:r>
              <a:rPr lang="en-US" sz="3500">
                <a:solidFill>
                  <a:srgbClr val="FFFFFF"/>
                </a:solidFill>
                <a:latin typeface="Marykate"/>
                <a:ea typeface="Marykate"/>
                <a:cs typeface="Marykate"/>
                <a:sym typeface="Marykate"/>
              </a:rPr>
              <a:t>Daniel Steven Setyawan | 042</a:t>
            </a:r>
          </a:p>
        </p:txBody>
      </p:sp>
    </p:spTree>
  </p:cSld>
  <p:clrMapOvr>
    <a:masterClrMapping/>
  </p:clrMapOvr>
  <p:transition spd="fast">
    <p:circl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32657">
            <a:off x="9382770" y="577732"/>
            <a:ext cx="1622626" cy="3628437"/>
          </a:xfrm>
          <a:custGeom>
            <a:avLst/>
            <a:gdLst/>
            <a:ahLst/>
            <a:cxnLst/>
            <a:rect r="r" b="b" t="t" l="l"/>
            <a:pathLst>
              <a:path h="3628437" w="1622626">
                <a:moveTo>
                  <a:pt x="0" y="0"/>
                </a:moveTo>
                <a:lnTo>
                  <a:pt x="1622626" y="0"/>
                </a:lnTo>
                <a:lnTo>
                  <a:pt x="1622626" y="3628436"/>
                </a:lnTo>
                <a:lnTo>
                  <a:pt x="0" y="3628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015666"/>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694278" y="99889"/>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59738" y="753039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437698" y="7200900"/>
            <a:ext cx="5700605" cy="4114800"/>
          </a:xfrm>
          <a:custGeom>
            <a:avLst/>
            <a:gdLst/>
            <a:ahLst/>
            <a:cxnLst/>
            <a:rect r="r" b="b" t="t" l="l"/>
            <a:pathLst>
              <a:path h="4114800" w="5700605">
                <a:moveTo>
                  <a:pt x="0" y="0"/>
                </a:moveTo>
                <a:lnTo>
                  <a:pt x="5700604" y="0"/>
                </a:lnTo>
                <a:lnTo>
                  <a:pt x="570060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799057">
            <a:off x="-1460159" y="-1385384"/>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2385834" y="0"/>
            <a:ext cx="5902166" cy="10287000"/>
            <a:chOff x="0" y="0"/>
            <a:chExt cx="970425" cy="1691372"/>
          </a:xfrm>
        </p:grpSpPr>
        <p:sp>
          <p:nvSpPr>
            <p:cNvPr name="Freeform 10" id="10"/>
            <p:cNvSpPr/>
            <p:nvPr/>
          </p:nvSpPr>
          <p:spPr>
            <a:xfrm flipH="false" flipV="false" rot="0">
              <a:off x="0" y="0"/>
              <a:ext cx="970425" cy="1691372"/>
            </a:xfrm>
            <a:custGeom>
              <a:avLst/>
              <a:gdLst/>
              <a:ahLst/>
              <a:cxnLst/>
              <a:rect r="r" b="b" t="t" l="l"/>
              <a:pathLst>
                <a:path h="1691372" w="970425">
                  <a:moveTo>
                    <a:pt x="0" y="0"/>
                  </a:moveTo>
                  <a:lnTo>
                    <a:pt x="970425" y="0"/>
                  </a:lnTo>
                  <a:lnTo>
                    <a:pt x="970425" y="1691372"/>
                  </a:lnTo>
                  <a:lnTo>
                    <a:pt x="0" y="1691372"/>
                  </a:lnTo>
                  <a:close/>
                </a:path>
              </a:pathLst>
            </a:custGeom>
            <a:solidFill>
              <a:srgbClr val="FFFFFF"/>
            </a:solidFill>
          </p:spPr>
        </p:sp>
        <p:sp>
          <p:nvSpPr>
            <p:cNvPr name="TextBox 11" id="11"/>
            <p:cNvSpPr txBox="true"/>
            <p:nvPr/>
          </p:nvSpPr>
          <p:spPr>
            <a:xfrm>
              <a:off x="0" y="-38100"/>
              <a:ext cx="970425" cy="1729472"/>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2385834" y="0"/>
            <a:ext cx="5902166" cy="10287000"/>
          </a:xfrm>
          <a:custGeom>
            <a:avLst/>
            <a:gdLst/>
            <a:ahLst/>
            <a:cxnLst/>
            <a:rect r="r" b="b" t="t" l="l"/>
            <a:pathLst>
              <a:path h="10287000" w="5902166">
                <a:moveTo>
                  <a:pt x="0" y="0"/>
                </a:moveTo>
                <a:lnTo>
                  <a:pt x="5902166" y="0"/>
                </a:lnTo>
                <a:lnTo>
                  <a:pt x="5902166" y="10287000"/>
                </a:lnTo>
                <a:lnTo>
                  <a:pt x="0" y="10287000"/>
                </a:lnTo>
                <a:lnTo>
                  <a:pt x="0" y="0"/>
                </a:lnTo>
                <a:close/>
              </a:path>
            </a:pathLst>
          </a:custGeom>
          <a:blipFill>
            <a:blip r:embed="rId13"/>
            <a:stretch>
              <a:fillRect l="0" t="0" r="0" b="0"/>
            </a:stretch>
          </a:blipFill>
        </p:spPr>
      </p:sp>
      <p:sp>
        <p:nvSpPr>
          <p:cNvPr name="TextBox 13" id="13"/>
          <p:cNvSpPr txBox="true"/>
          <p:nvPr/>
        </p:nvSpPr>
        <p:spPr>
          <a:xfrm rot="0">
            <a:off x="363408" y="5365307"/>
            <a:ext cx="10750125"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 X1Y | X2Y | X3Y | X4Y</a:t>
            </a:r>
          </a:p>
        </p:txBody>
      </p:sp>
      <p:sp>
        <p:nvSpPr>
          <p:cNvPr name="TextBox 14" id="14"/>
          <p:cNvSpPr txBox="true"/>
          <p:nvPr/>
        </p:nvSpPr>
        <p:spPr>
          <a:xfrm rot="0">
            <a:off x="2107511" y="1069532"/>
            <a:ext cx="7261920" cy="5162550"/>
          </a:xfrm>
          <a:prstGeom prst="rect">
            <a:avLst/>
          </a:prstGeom>
        </p:spPr>
        <p:txBody>
          <a:bodyPr anchor="t" rtlCol="false" tIns="0" lIns="0" bIns="0" rIns="0">
            <a:spAutoFit/>
          </a:bodyPr>
          <a:lstStyle/>
          <a:p>
            <a:pPr algn="ctr">
              <a:lnSpc>
                <a:spcPts val="42000"/>
              </a:lnSpc>
              <a:spcBef>
                <a:spcPct val="0"/>
              </a:spcBef>
            </a:pPr>
            <a:r>
              <a:rPr lang="en-US" sz="30000">
                <a:solidFill>
                  <a:srgbClr val="FFFFFF"/>
                </a:solidFill>
                <a:latin typeface="Marykate"/>
                <a:ea typeface="Marykate"/>
                <a:cs typeface="Marykate"/>
                <a:sym typeface="Marykate"/>
              </a:rPr>
              <a:t>TABEL</a:t>
            </a:r>
          </a:p>
        </p:txBody>
      </p:sp>
      <p:sp>
        <p:nvSpPr>
          <p:cNvPr name="TextBox 15" id="15"/>
          <p:cNvSpPr txBox="true"/>
          <p:nvPr/>
        </p:nvSpPr>
        <p:spPr>
          <a:xfrm rot="0">
            <a:off x="363408" y="6419850"/>
            <a:ext cx="10750125"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 X1X2 | X1X3 | X1X4</a:t>
            </a:r>
          </a:p>
        </p:txBody>
      </p:sp>
    </p:spTree>
  </p:cSld>
  <p:clrMapOvr>
    <a:masterClrMapping/>
  </p:clrMapOvr>
  <p:transition spd="fast">
    <p:circl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32657">
            <a:off x="9382770" y="577732"/>
            <a:ext cx="1622626" cy="3628437"/>
          </a:xfrm>
          <a:custGeom>
            <a:avLst/>
            <a:gdLst/>
            <a:ahLst/>
            <a:cxnLst/>
            <a:rect r="r" b="b" t="t" l="l"/>
            <a:pathLst>
              <a:path h="3628437" w="1622626">
                <a:moveTo>
                  <a:pt x="0" y="0"/>
                </a:moveTo>
                <a:lnTo>
                  <a:pt x="1622626" y="0"/>
                </a:lnTo>
                <a:lnTo>
                  <a:pt x="1622626" y="3628436"/>
                </a:lnTo>
                <a:lnTo>
                  <a:pt x="0" y="3628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015666"/>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694278" y="99889"/>
            <a:ext cx="4593722" cy="1144254"/>
          </a:xfrm>
          <a:custGeom>
            <a:avLst/>
            <a:gdLst/>
            <a:ahLst/>
            <a:cxnLst/>
            <a:rect r="r" b="b" t="t" l="l"/>
            <a:pathLst>
              <a:path h="1144254" w="4593722">
                <a:moveTo>
                  <a:pt x="0" y="0"/>
                </a:moveTo>
                <a:lnTo>
                  <a:pt x="4593722" y="0"/>
                </a:lnTo>
                <a:lnTo>
                  <a:pt x="4593722" y="1144254"/>
                </a:lnTo>
                <a:lnTo>
                  <a:pt x="0" y="114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59738" y="753039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437698" y="7200900"/>
            <a:ext cx="5700605" cy="4114800"/>
          </a:xfrm>
          <a:custGeom>
            <a:avLst/>
            <a:gdLst/>
            <a:ahLst/>
            <a:cxnLst/>
            <a:rect r="r" b="b" t="t" l="l"/>
            <a:pathLst>
              <a:path h="4114800" w="5700605">
                <a:moveTo>
                  <a:pt x="0" y="0"/>
                </a:moveTo>
                <a:lnTo>
                  <a:pt x="5700604" y="0"/>
                </a:lnTo>
                <a:lnTo>
                  <a:pt x="5700604"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3799057">
            <a:off x="-1460159" y="-1385384"/>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2462986" y="0"/>
            <a:ext cx="5825014" cy="10287000"/>
            <a:chOff x="0" y="0"/>
            <a:chExt cx="957739" cy="1691372"/>
          </a:xfrm>
        </p:grpSpPr>
        <p:sp>
          <p:nvSpPr>
            <p:cNvPr name="Freeform 10" id="10"/>
            <p:cNvSpPr/>
            <p:nvPr/>
          </p:nvSpPr>
          <p:spPr>
            <a:xfrm flipH="false" flipV="false" rot="0">
              <a:off x="0" y="0"/>
              <a:ext cx="957739" cy="1691372"/>
            </a:xfrm>
            <a:custGeom>
              <a:avLst/>
              <a:gdLst/>
              <a:ahLst/>
              <a:cxnLst/>
              <a:rect r="r" b="b" t="t" l="l"/>
              <a:pathLst>
                <a:path h="1691372" w="957739">
                  <a:moveTo>
                    <a:pt x="0" y="0"/>
                  </a:moveTo>
                  <a:lnTo>
                    <a:pt x="957739" y="0"/>
                  </a:lnTo>
                  <a:lnTo>
                    <a:pt x="957739" y="1691372"/>
                  </a:lnTo>
                  <a:lnTo>
                    <a:pt x="0" y="1691372"/>
                  </a:lnTo>
                  <a:close/>
                </a:path>
              </a:pathLst>
            </a:custGeom>
            <a:solidFill>
              <a:srgbClr val="FFFFFF"/>
            </a:solidFill>
          </p:spPr>
        </p:sp>
        <p:sp>
          <p:nvSpPr>
            <p:cNvPr name="TextBox 11" id="11"/>
            <p:cNvSpPr txBox="true"/>
            <p:nvPr/>
          </p:nvSpPr>
          <p:spPr>
            <a:xfrm>
              <a:off x="0" y="-38100"/>
              <a:ext cx="957739" cy="1729472"/>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2462986" y="0"/>
            <a:ext cx="5825014" cy="10287000"/>
          </a:xfrm>
          <a:custGeom>
            <a:avLst/>
            <a:gdLst/>
            <a:ahLst/>
            <a:cxnLst/>
            <a:rect r="r" b="b" t="t" l="l"/>
            <a:pathLst>
              <a:path h="10287000" w="5825014">
                <a:moveTo>
                  <a:pt x="0" y="0"/>
                </a:moveTo>
                <a:lnTo>
                  <a:pt x="5825014" y="0"/>
                </a:lnTo>
                <a:lnTo>
                  <a:pt x="5825014" y="10287000"/>
                </a:lnTo>
                <a:lnTo>
                  <a:pt x="0" y="10287000"/>
                </a:lnTo>
                <a:lnTo>
                  <a:pt x="0" y="0"/>
                </a:lnTo>
                <a:close/>
              </a:path>
            </a:pathLst>
          </a:custGeom>
          <a:blipFill>
            <a:blip r:embed="rId13"/>
            <a:stretch>
              <a:fillRect l="0" t="0" r="0" b="0"/>
            </a:stretch>
          </a:blipFill>
        </p:spPr>
      </p:sp>
      <p:sp>
        <p:nvSpPr>
          <p:cNvPr name="TextBox 13" id="13"/>
          <p:cNvSpPr txBox="true"/>
          <p:nvPr/>
        </p:nvSpPr>
        <p:spPr>
          <a:xfrm rot="0">
            <a:off x="363408" y="5365307"/>
            <a:ext cx="10750125"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 X2X3 | X2X4 | X3X4 |</a:t>
            </a:r>
          </a:p>
        </p:txBody>
      </p:sp>
      <p:sp>
        <p:nvSpPr>
          <p:cNvPr name="TextBox 14" id="14"/>
          <p:cNvSpPr txBox="true"/>
          <p:nvPr/>
        </p:nvSpPr>
        <p:spPr>
          <a:xfrm rot="0">
            <a:off x="2107511" y="1069532"/>
            <a:ext cx="7261920" cy="5162550"/>
          </a:xfrm>
          <a:prstGeom prst="rect">
            <a:avLst/>
          </a:prstGeom>
        </p:spPr>
        <p:txBody>
          <a:bodyPr anchor="t" rtlCol="false" tIns="0" lIns="0" bIns="0" rIns="0">
            <a:spAutoFit/>
          </a:bodyPr>
          <a:lstStyle/>
          <a:p>
            <a:pPr algn="ctr">
              <a:lnSpc>
                <a:spcPts val="42000"/>
              </a:lnSpc>
              <a:spcBef>
                <a:spcPct val="0"/>
              </a:spcBef>
            </a:pPr>
            <a:r>
              <a:rPr lang="en-US" sz="30000">
                <a:solidFill>
                  <a:srgbClr val="FFFFFF"/>
                </a:solidFill>
                <a:latin typeface="Marykate"/>
                <a:ea typeface="Marykate"/>
                <a:cs typeface="Marykate"/>
                <a:sym typeface="Marykate"/>
              </a:rPr>
              <a:t>TABEL</a:t>
            </a:r>
          </a:p>
        </p:txBody>
      </p:sp>
      <p:sp>
        <p:nvSpPr>
          <p:cNvPr name="TextBox 15" id="15"/>
          <p:cNvSpPr txBox="true"/>
          <p:nvPr/>
        </p:nvSpPr>
        <p:spPr>
          <a:xfrm rot="0">
            <a:off x="363408" y="6419850"/>
            <a:ext cx="10750125"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 X1^2 | X2^2 | X3^2| X4^2</a:t>
            </a:r>
          </a:p>
        </p:txBody>
      </p:sp>
    </p:spTree>
  </p:cSld>
  <p:clrMapOvr>
    <a:masterClrMapping/>
  </p:clrMapOvr>
  <p:transition spd="fast">
    <p:circl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11672" y="2360194"/>
            <a:ext cx="16748920" cy="7125904"/>
          </a:xfrm>
          <a:custGeom>
            <a:avLst/>
            <a:gdLst/>
            <a:ahLst/>
            <a:cxnLst/>
            <a:rect r="r" b="b" t="t" l="l"/>
            <a:pathLst>
              <a:path h="7125904" w="16748920">
                <a:moveTo>
                  <a:pt x="0" y="0"/>
                </a:moveTo>
                <a:lnTo>
                  <a:pt x="16748920" y="0"/>
                </a:lnTo>
                <a:lnTo>
                  <a:pt x="16748920" y="7125905"/>
                </a:lnTo>
                <a:lnTo>
                  <a:pt x="0" y="7125905"/>
                </a:lnTo>
                <a:lnTo>
                  <a:pt x="0" y="0"/>
                </a:lnTo>
                <a:close/>
              </a:path>
            </a:pathLst>
          </a:custGeom>
          <a:blipFill>
            <a:blip r:embed="rId3">
              <a:alphaModFix amt="8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59300" y="41148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34191" y="2530772"/>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350364" y="988234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6169884" y="989179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12690132" y="9901244"/>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145957" y="-1287155"/>
            <a:ext cx="4794788" cy="4114800"/>
          </a:xfrm>
          <a:custGeom>
            <a:avLst/>
            <a:gdLst/>
            <a:ahLst/>
            <a:cxnLst/>
            <a:rect r="r" b="b" t="t" l="l"/>
            <a:pathLst>
              <a:path h="4114800" w="4794788">
                <a:moveTo>
                  <a:pt x="0" y="0"/>
                </a:moveTo>
                <a:lnTo>
                  <a:pt x="4794788" y="0"/>
                </a:lnTo>
                <a:lnTo>
                  <a:pt x="479478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879845" y="5523776"/>
            <a:ext cx="6783844" cy="2524732"/>
          </a:xfrm>
          <a:custGeom>
            <a:avLst/>
            <a:gdLst/>
            <a:ahLst/>
            <a:cxnLst/>
            <a:rect r="r" b="b" t="t" l="l"/>
            <a:pathLst>
              <a:path h="2524732" w="6783844">
                <a:moveTo>
                  <a:pt x="0" y="0"/>
                </a:moveTo>
                <a:lnTo>
                  <a:pt x="6783844" y="0"/>
                </a:lnTo>
                <a:lnTo>
                  <a:pt x="6783844" y="2524732"/>
                </a:lnTo>
                <a:lnTo>
                  <a:pt x="0" y="2524732"/>
                </a:lnTo>
                <a:lnTo>
                  <a:pt x="0" y="0"/>
                </a:lnTo>
                <a:close/>
              </a:path>
            </a:pathLst>
          </a:custGeom>
          <a:blipFill>
            <a:blip r:embed="rId9"/>
            <a:stretch>
              <a:fillRect l="0" t="0" r="0" b="0"/>
            </a:stretch>
          </a:blipFill>
        </p:spPr>
      </p:sp>
      <p:sp>
        <p:nvSpPr>
          <p:cNvPr name="Freeform 11" id="11"/>
          <p:cNvSpPr/>
          <p:nvPr/>
        </p:nvSpPr>
        <p:spPr>
          <a:xfrm flipH="false" flipV="false" rot="0">
            <a:off x="9514834" y="5523776"/>
            <a:ext cx="7373632" cy="2524732"/>
          </a:xfrm>
          <a:custGeom>
            <a:avLst/>
            <a:gdLst/>
            <a:ahLst/>
            <a:cxnLst/>
            <a:rect r="r" b="b" t="t" l="l"/>
            <a:pathLst>
              <a:path h="2524732" w="7373632">
                <a:moveTo>
                  <a:pt x="0" y="0"/>
                </a:moveTo>
                <a:lnTo>
                  <a:pt x="7373632" y="0"/>
                </a:lnTo>
                <a:lnTo>
                  <a:pt x="7373632" y="2524732"/>
                </a:lnTo>
                <a:lnTo>
                  <a:pt x="0" y="2524732"/>
                </a:lnTo>
                <a:lnTo>
                  <a:pt x="0" y="0"/>
                </a:lnTo>
                <a:close/>
              </a:path>
            </a:pathLst>
          </a:custGeom>
          <a:blipFill>
            <a:blip r:embed="rId10"/>
            <a:stretch>
              <a:fillRect l="0" t="0" r="0" b="0"/>
            </a:stretch>
          </a:blipFill>
        </p:spPr>
      </p:sp>
      <p:sp>
        <p:nvSpPr>
          <p:cNvPr name="TextBox 12" id="12"/>
          <p:cNvSpPr txBox="true"/>
          <p:nvPr/>
        </p:nvSpPr>
        <p:spPr>
          <a:xfrm rot="0">
            <a:off x="1879845" y="3495315"/>
            <a:ext cx="7306287" cy="1225550"/>
          </a:xfrm>
          <a:prstGeom prst="rect">
            <a:avLst/>
          </a:prstGeom>
        </p:spPr>
        <p:txBody>
          <a:bodyPr anchor="t" rtlCol="false" tIns="0" lIns="0" bIns="0" rIns="0">
            <a:spAutoFit/>
          </a:bodyPr>
          <a:lstStyle/>
          <a:p>
            <a:pPr algn="l">
              <a:lnSpc>
                <a:spcPts val="4900"/>
              </a:lnSpc>
            </a:pPr>
            <a:r>
              <a:rPr lang="en-US" sz="3500">
                <a:solidFill>
                  <a:srgbClr val="FFFFFF"/>
                </a:solidFill>
                <a:latin typeface="Marykate"/>
                <a:ea typeface="Marykate"/>
                <a:cs typeface="Marykate"/>
                <a:sym typeface="Marykate"/>
              </a:rPr>
              <a:t>Matriks normal untuk model regresi dengan empat variabel bebas (X₁, X₂, X₃, X₄) berbentuk:</a:t>
            </a:r>
          </a:p>
        </p:txBody>
      </p:sp>
      <p:sp>
        <p:nvSpPr>
          <p:cNvPr name="TextBox 13" id="13"/>
          <p:cNvSpPr txBox="true"/>
          <p:nvPr/>
        </p:nvSpPr>
        <p:spPr>
          <a:xfrm rot="0">
            <a:off x="1332017" y="589270"/>
            <a:ext cx="15623967"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PEMBENTUKAN MATRIKS</a:t>
            </a:r>
          </a:p>
        </p:txBody>
      </p:sp>
      <p:sp>
        <p:nvSpPr>
          <p:cNvPr name="TextBox 14" id="14"/>
          <p:cNvSpPr txBox="true"/>
          <p:nvPr/>
        </p:nvSpPr>
        <p:spPr>
          <a:xfrm rot="0">
            <a:off x="10397292" y="3495315"/>
            <a:ext cx="6491174" cy="1225550"/>
          </a:xfrm>
          <a:prstGeom prst="rect">
            <a:avLst/>
          </a:prstGeom>
        </p:spPr>
        <p:txBody>
          <a:bodyPr anchor="t" rtlCol="false" tIns="0" lIns="0" bIns="0" rIns="0">
            <a:spAutoFit/>
          </a:bodyPr>
          <a:lstStyle/>
          <a:p>
            <a:pPr algn="r">
              <a:lnSpc>
                <a:spcPts val="4900"/>
              </a:lnSpc>
            </a:pPr>
            <a:r>
              <a:rPr lang="en-US" sz="3500">
                <a:solidFill>
                  <a:srgbClr val="FFFFFF"/>
                </a:solidFill>
                <a:latin typeface="Marykate"/>
                <a:ea typeface="Marykate"/>
                <a:cs typeface="Marykate"/>
                <a:sym typeface="Marykate"/>
              </a:rPr>
              <a:t>Setelah seluruh nilai penjumlahan dihitung, matriks tersebut terisi sebagai berikut:</a:t>
            </a:r>
          </a:p>
        </p:txBody>
      </p:sp>
    </p:spTree>
  </p:cSld>
  <p:clrMapOvr>
    <a:masterClrMapping/>
  </p:clrMapOvr>
  <p:transition spd="fast">
    <p:circl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11672" y="2360194"/>
            <a:ext cx="16748920" cy="7125904"/>
          </a:xfrm>
          <a:custGeom>
            <a:avLst/>
            <a:gdLst/>
            <a:ahLst/>
            <a:cxnLst/>
            <a:rect r="r" b="b" t="t" l="l"/>
            <a:pathLst>
              <a:path h="7125904" w="16748920">
                <a:moveTo>
                  <a:pt x="0" y="0"/>
                </a:moveTo>
                <a:lnTo>
                  <a:pt x="16748920" y="0"/>
                </a:lnTo>
                <a:lnTo>
                  <a:pt x="16748920" y="7125905"/>
                </a:lnTo>
                <a:lnTo>
                  <a:pt x="0" y="7125905"/>
                </a:lnTo>
                <a:lnTo>
                  <a:pt x="0" y="0"/>
                </a:lnTo>
                <a:close/>
              </a:path>
            </a:pathLst>
          </a:custGeom>
          <a:blipFill>
            <a:blip r:embed="rId3">
              <a:alphaModFix amt="8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59300" y="4114800"/>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34191" y="2530772"/>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350364" y="988234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400000">
            <a:off x="6169884" y="9891795"/>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12690132" y="9901244"/>
            <a:ext cx="5362891" cy="4114800"/>
          </a:xfrm>
          <a:custGeom>
            <a:avLst/>
            <a:gdLst/>
            <a:ahLst/>
            <a:cxnLst/>
            <a:rect r="r" b="b" t="t" l="l"/>
            <a:pathLst>
              <a:path h="4114800" w="5362891">
                <a:moveTo>
                  <a:pt x="0" y="0"/>
                </a:moveTo>
                <a:lnTo>
                  <a:pt x="5362891" y="0"/>
                </a:lnTo>
                <a:lnTo>
                  <a:pt x="53628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145957" y="-1287155"/>
            <a:ext cx="4794788" cy="4114800"/>
          </a:xfrm>
          <a:custGeom>
            <a:avLst/>
            <a:gdLst/>
            <a:ahLst/>
            <a:cxnLst/>
            <a:rect r="r" b="b" t="t" l="l"/>
            <a:pathLst>
              <a:path h="4114800" w="4794788">
                <a:moveTo>
                  <a:pt x="0" y="0"/>
                </a:moveTo>
                <a:lnTo>
                  <a:pt x="4794788" y="0"/>
                </a:lnTo>
                <a:lnTo>
                  <a:pt x="479478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83691" y="5141666"/>
            <a:ext cx="5110238" cy="2809293"/>
          </a:xfrm>
          <a:custGeom>
            <a:avLst/>
            <a:gdLst/>
            <a:ahLst/>
            <a:cxnLst/>
            <a:rect r="r" b="b" t="t" l="l"/>
            <a:pathLst>
              <a:path h="2809293" w="5110238">
                <a:moveTo>
                  <a:pt x="0" y="0"/>
                </a:moveTo>
                <a:lnTo>
                  <a:pt x="5110238" y="0"/>
                </a:lnTo>
                <a:lnTo>
                  <a:pt x="5110238" y="2809293"/>
                </a:lnTo>
                <a:lnTo>
                  <a:pt x="0" y="2809293"/>
                </a:lnTo>
                <a:lnTo>
                  <a:pt x="0" y="0"/>
                </a:lnTo>
                <a:close/>
              </a:path>
            </a:pathLst>
          </a:custGeom>
          <a:blipFill>
            <a:blip r:embed="rId9"/>
            <a:stretch>
              <a:fillRect l="0" t="0" r="0" b="0"/>
            </a:stretch>
          </a:blipFill>
        </p:spPr>
      </p:sp>
      <p:sp>
        <p:nvSpPr>
          <p:cNvPr name="Freeform 11" id="11"/>
          <p:cNvSpPr/>
          <p:nvPr/>
        </p:nvSpPr>
        <p:spPr>
          <a:xfrm flipH="false" flipV="false" rot="0">
            <a:off x="7068713" y="5745263"/>
            <a:ext cx="9564766" cy="1602098"/>
          </a:xfrm>
          <a:custGeom>
            <a:avLst/>
            <a:gdLst/>
            <a:ahLst/>
            <a:cxnLst/>
            <a:rect r="r" b="b" t="t" l="l"/>
            <a:pathLst>
              <a:path h="1602098" w="9564766">
                <a:moveTo>
                  <a:pt x="0" y="0"/>
                </a:moveTo>
                <a:lnTo>
                  <a:pt x="9564766" y="0"/>
                </a:lnTo>
                <a:lnTo>
                  <a:pt x="9564766" y="1602098"/>
                </a:lnTo>
                <a:lnTo>
                  <a:pt x="0" y="1602098"/>
                </a:lnTo>
                <a:lnTo>
                  <a:pt x="0" y="0"/>
                </a:lnTo>
                <a:close/>
              </a:path>
            </a:pathLst>
          </a:custGeom>
          <a:blipFill>
            <a:blip r:embed="rId10"/>
            <a:stretch>
              <a:fillRect l="0" t="0" r="0" b="0"/>
            </a:stretch>
          </a:blipFill>
        </p:spPr>
      </p:sp>
      <p:sp>
        <p:nvSpPr>
          <p:cNvPr name="Freeform 12" id="12"/>
          <p:cNvSpPr/>
          <p:nvPr/>
        </p:nvSpPr>
        <p:spPr>
          <a:xfrm flipH="false" flipV="false" rot="0">
            <a:off x="7072328" y="7423561"/>
            <a:ext cx="9561151" cy="679300"/>
          </a:xfrm>
          <a:custGeom>
            <a:avLst/>
            <a:gdLst/>
            <a:ahLst/>
            <a:cxnLst/>
            <a:rect r="r" b="b" t="t" l="l"/>
            <a:pathLst>
              <a:path h="679300" w="9561151">
                <a:moveTo>
                  <a:pt x="0" y="0"/>
                </a:moveTo>
                <a:lnTo>
                  <a:pt x="9561151" y="0"/>
                </a:lnTo>
                <a:lnTo>
                  <a:pt x="9561151" y="679301"/>
                </a:lnTo>
                <a:lnTo>
                  <a:pt x="0" y="679301"/>
                </a:lnTo>
                <a:lnTo>
                  <a:pt x="0" y="0"/>
                </a:lnTo>
                <a:close/>
              </a:path>
            </a:pathLst>
          </a:custGeom>
          <a:blipFill>
            <a:blip r:embed="rId11"/>
            <a:stretch>
              <a:fillRect l="0" t="0" r="0" b="0"/>
            </a:stretch>
          </a:blipFill>
        </p:spPr>
      </p:sp>
      <p:sp>
        <p:nvSpPr>
          <p:cNvPr name="TextBox 13" id="13"/>
          <p:cNvSpPr txBox="true"/>
          <p:nvPr/>
        </p:nvSpPr>
        <p:spPr>
          <a:xfrm rot="0">
            <a:off x="1879845" y="3318172"/>
            <a:ext cx="13266113" cy="1225550"/>
          </a:xfrm>
          <a:prstGeom prst="rect">
            <a:avLst/>
          </a:prstGeom>
        </p:spPr>
        <p:txBody>
          <a:bodyPr anchor="t" rtlCol="false" tIns="0" lIns="0" bIns="0" rIns="0">
            <a:spAutoFit/>
          </a:bodyPr>
          <a:lstStyle/>
          <a:p>
            <a:pPr algn="l">
              <a:lnSpc>
                <a:spcPts val="4900"/>
              </a:lnSpc>
            </a:pPr>
            <a:r>
              <a:rPr lang="en-US" sz="3500">
                <a:solidFill>
                  <a:srgbClr val="FFFFFF"/>
                </a:solidFill>
                <a:latin typeface="Marykate"/>
                <a:ea typeface="Marykate"/>
                <a:cs typeface="Marykate"/>
                <a:sym typeface="Marykate"/>
              </a:rPr>
              <a:t>Membentuk matriks pengganti A1, A2, A3, A4, A5 dengan mengganti kolom pertama, kedua, ketiga, keempat, dan kelima menggunakan kolom hasil (H).</a:t>
            </a:r>
          </a:p>
        </p:txBody>
      </p:sp>
      <p:sp>
        <p:nvSpPr>
          <p:cNvPr name="TextBox 14" id="14"/>
          <p:cNvSpPr txBox="true"/>
          <p:nvPr/>
        </p:nvSpPr>
        <p:spPr>
          <a:xfrm rot="0">
            <a:off x="1332017" y="589270"/>
            <a:ext cx="15623967" cy="1552575"/>
          </a:xfrm>
          <a:prstGeom prst="rect">
            <a:avLst/>
          </a:prstGeom>
        </p:spPr>
        <p:txBody>
          <a:bodyPr anchor="t" rtlCol="false" tIns="0" lIns="0" bIns="0" rIns="0">
            <a:spAutoFit/>
          </a:bodyPr>
          <a:lstStyle/>
          <a:p>
            <a:pPr algn="ctr">
              <a:lnSpc>
                <a:spcPts val="12599"/>
              </a:lnSpc>
            </a:pPr>
            <a:r>
              <a:rPr lang="en-US" sz="9000">
                <a:solidFill>
                  <a:srgbClr val="FFFFFF"/>
                </a:solidFill>
                <a:latin typeface="Marykate"/>
                <a:ea typeface="Marykate"/>
                <a:cs typeface="Marykate"/>
                <a:sym typeface="Marykate"/>
              </a:rPr>
              <a:t>PEMBENTUKAN MATRIKS</a:t>
            </a:r>
          </a:p>
        </p:txBody>
      </p:sp>
      <p:sp>
        <p:nvSpPr>
          <p:cNvPr name="TextBox 15" id="15"/>
          <p:cNvSpPr txBox="true"/>
          <p:nvPr/>
        </p:nvSpPr>
        <p:spPr>
          <a:xfrm rot="0">
            <a:off x="7072328" y="5065466"/>
            <a:ext cx="4227608" cy="606425"/>
          </a:xfrm>
          <a:prstGeom prst="rect">
            <a:avLst/>
          </a:prstGeom>
        </p:spPr>
        <p:txBody>
          <a:bodyPr anchor="t" rtlCol="false" tIns="0" lIns="0" bIns="0" rIns="0">
            <a:spAutoFit/>
          </a:bodyPr>
          <a:lstStyle/>
          <a:p>
            <a:pPr algn="l">
              <a:lnSpc>
                <a:spcPts val="4900"/>
              </a:lnSpc>
            </a:pPr>
            <a:r>
              <a:rPr lang="en-US" sz="3500">
                <a:solidFill>
                  <a:srgbClr val="FFFFFF"/>
                </a:solidFill>
                <a:latin typeface="Marykate"/>
                <a:ea typeface="Marykate"/>
                <a:cs typeface="Marykate"/>
                <a:sym typeface="Marykate"/>
              </a:rPr>
              <a:t>Matriks Koefisien Utama</a:t>
            </a:r>
          </a:p>
        </p:txBody>
      </p:sp>
    </p:spTree>
  </p:cSld>
  <p:clrMapOvr>
    <a:masterClrMapping/>
  </p:clrMapOvr>
  <p:transition spd="fast">
    <p:circl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DAG7CIesUxM</dc:identifier>
  <dcterms:modified xsi:type="dcterms:W3CDTF">2011-08-01T06:04:30Z</dcterms:modified>
  <cp:revision>1</cp:revision>
  <dc:title>TUGAS PRESENTASI</dc:title>
</cp:coreProperties>
</file>